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306" r:id="rId2"/>
    <p:sldId id="340" r:id="rId3"/>
    <p:sldId id="326" r:id="rId4"/>
    <p:sldId id="338" r:id="rId5"/>
    <p:sldId id="337" r:id="rId6"/>
    <p:sldId id="333" r:id="rId7"/>
    <p:sldId id="334" r:id="rId8"/>
    <p:sldId id="335" r:id="rId9"/>
    <p:sldId id="323" r:id="rId10"/>
    <p:sldId id="327" r:id="rId11"/>
    <p:sldId id="328" r:id="rId12"/>
    <p:sldId id="330" r:id="rId13"/>
    <p:sldId id="331" r:id="rId14"/>
    <p:sldId id="34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D8A1D0D-6C59-4FF1-9AD4-588C56268139}">
          <p14:sldIdLst>
            <p14:sldId id="306"/>
            <p14:sldId id="340"/>
            <p14:sldId id="326"/>
            <p14:sldId id="338"/>
            <p14:sldId id="337"/>
            <p14:sldId id="333"/>
            <p14:sldId id="334"/>
            <p14:sldId id="335"/>
            <p14:sldId id="323"/>
            <p14:sldId id="327"/>
            <p14:sldId id="328"/>
            <p14:sldId id="330"/>
            <p14:sldId id="331"/>
            <p14:sldId id="341"/>
          </p14:sldIdLst>
        </p14:section>
        <p14:section name="Раздел без заголовка" id="{5EEB4E02-AF9B-4F43-8BA5-42A79BCA84A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3399"/>
    <a:srgbClr val="0033CC"/>
    <a:srgbClr val="CC9900"/>
    <a:srgbClr val="660033"/>
    <a:srgbClr val="000099"/>
    <a:srgbClr val="CC0099"/>
    <a:srgbClr val="990000"/>
    <a:srgbClr val="CC66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39" autoAdjust="0"/>
  </p:normalViewPr>
  <p:slideViewPr>
    <p:cSldViewPr>
      <p:cViewPr varScale="1">
        <p:scale>
          <a:sx n="104" d="100"/>
          <a:sy n="104" d="100"/>
        </p:scale>
        <p:origin x="186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dirty="0" smtClean="0">
                <a:solidFill>
                  <a:srgbClr val="C00000"/>
                </a:solidFill>
              </a:rPr>
              <a:t>Педагоги с высшим образованием</a:t>
            </a:r>
            <a:endParaRPr lang="ru-RU" sz="1800" b="1" i="0" dirty="0">
              <a:solidFill>
                <a:srgbClr val="C00000"/>
              </a:solidFill>
            </a:endParaRPr>
          </a:p>
        </c:rich>
      </c:tx>
      <c:layout>
        <c:manualLayout>
          <c:xMode val="edge"/>
          <c:yMode val="edge"/>
          <c:x val="0.19375790874210141"/>
          <c:y val="2.530002400312947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620219282909976E-2"/>
          <c:y val="0.12816234155982459"/>
          <c:w val="0.80922888876722088"/>
          <c:h val="0.80316034175681195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40-4DD1-B6F4-6CB9EE6D3FE9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2019-2018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71.599999999999994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40-4DD1-B6F4-6CB9EE6D3FE9}"/>
            </c:ext>
          </c:extLst>
        </c:ser>
        <c:ser>
          <c:idx val="0"/>
          <c:order val="2"/>
          <c:tx>
            <c:strRef>
              <c:f>Лист1!$D$1</c:f>
              <c:strCache>
                <c:ptCount val="1"/>
                <c:pt idx="0">
                  <c:v>2018-2017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69.900000000000006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40-4DD1-B6F4-6CB9EE6D3F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423616"/>
        <c:axId val="41425152"/>
        <c:axId val="0"/>
      </c:bar3DChart>
      <c:catAx>
        <c:axId val="414236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1425152"/>
        <c:crosses val="autoZero"/>
        <c:auto val="1"/>
        <c:lblAlgn val="ctr"/>
        <c:lblOffset val="100"/>
        <c:noMultiLvlLbl val="0"/>
      </c:catAx>
      <c:valAx>
        <c:axId val="414251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142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95983991378781"/>
          <c:y val="0.88882741991751868"/>
          <c:w val="0.43513712555115369"/>
          <c:h val="6.47884973617719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0070C0"/>
                </a:solidFill>
              </a:rPr>
              <a:t>Возрастной состав</a:t>
            </a:r>
          </a:p>
        </c:rich>
      </c:tx>
      <c:layout>
        <c:manualLayout>
          <c:xMode val="edge"/>
          <c:yMode val="edge"/>
          <c:x val="0.31325529996972773"/>
          <c:y val="5.29107876902566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875721051742171"/>
          <c:y val="0.16695758533678084"/>
          <c:w val="0.74139952165857503"/>
          <c:h val="0.73361282949695605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от 30-55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A6-41D5-B747-E4F9C9841FF0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пенсионный возраст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A6-41D5-B747-E4F9C9841FF0}"/>
            </c:ext>
          </c:extLst>
        </c:ser>
        <c:ser>
          <c:idx val="0"/>
          <c:order val="2"/>
          <c:tx>
            <c:strRef>
              <c:f>Лист1!$D$1</c:f>
              <c:strCache>
                <c:ptCount val="1"/>
                <c:pt idx="0">
                  <c:v>от 20-30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A6-41D5-B747-E4F9C9841F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567744"/>
        <c:axId val="41569280"/>
        <c:axId val="0"/>
      </c:bar3DChart>
      <c:catAx>
        <c:axId val="415677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1569280"/>
        <c:crosses val="autoZero"/>
        <c:auto val="1"/>
        <c:lblAlgn val="ctr"/>
        <c:lblOffset val="100"/>
        <c:noMultiLvlLbl val="0"/>
      </c:catAx>
      <c:valAx>
        <c:axId val="415692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156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485576681540618"/>
          <c:y val="0.85222796262380984"/>
          <c:w val="0.51758055714627904"/>
          <c:h val="7.12979945047907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407407407407364E-2"/>
                  <c:y val="-6.3492063492063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B7-48ED-98F8-3DBC95E50D23}"/>
                </c:ext>
              </c:extLst>
            </c:dLbl>
            <c:dLbl>
              <c:idx val="1"/>
              <c:layout>
                <c:manualLayout>
                  <c:x val="2.7777777777777776E-2"/>
                  <c:y val="-5.9523809523809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B7-48ED-98F8-3DBC95E50D23}"/>
                </c:ext>
              </c:extLst>
            </c:dLbl>
            <c:dLbl>
              <c:idx val="2"/>
              <c:layout>
                <c:manualLayout>
                  <c:x val="2.777777777777761E-2"/>
                  <c:y val="-8.7301587301587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B7-48ED-98F8-3DBC95E50D23}"/>
                </c:ext>
              </c:extLst>
            </c:dLbl>
            <c:dLbl>
              <c:idx val="3"/>
              <c:layout>
                <c:manualLayout>
                  <c:x val="2.9725161623739685E-2"/>
                  <c:y val="-6.2932766002431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EB-4194-BEA4-500F92E0F8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7</c:v>
                </c:pt>
                <c:pt idx="2">
                  <c:v>26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B7-48ED-98F8-3DBC95E50D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789056"/>
        <c:axId val="55796096"/>
        <c:axId val="0"/>
      </c:bar3DChart>
      <c:catAx>
        <c:axId val="5578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96096"/>
        <c:crosses val="autoZero"/>
        <c:auto val="1"/>
        <c:lblAlgn val="ctr"/>
        <c:lblOffset val="100"/>
        <c:noMultiLvlLbl val="0"/>
      </c:catAx>
      <c:valAx>
        <c:axId val="557960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5789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2873EB-9FF2-442B-9931-77018C6FBFB3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B1E9A60A-07F2-4D72-B621-1DD751A9DCD0}">
      <dgm:prSet phldrT="[Текст]" custT="1"/>
      <dgm:spPr/>
      <dgm:t>
        <a:bodyPr/>
        <a:lstStyle/>
        <a:p>
          <a:r>
            <a:rPr lang="ru-RU" sz="1500" dirty="0" smtClean="0"/>
            <a:t>Путевки  МАУ «ОЦ «Солнечный»</a:t>
          </a:r>
          <a:r>
            <a:rPr lang="ru-RU" sz="15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endParaRPr lang="ru-RU" sz="1500" dirty="0"/>
        </a:p>
      </dgm:t>
    </dgm:pt>
    <dgm:pt modelId="{317CDC53-A04B-4CEF-BDE7-C1A448AFA9E7}" type="parTrans" cxnId="{B59FC0D3-5C0A-4B56-84B8-C03FB8360737}">
      <dgm:prSet/>
      <dgm:spPr/>
      <dgm:t>
        <a:bodyPr/>
        <a:lstStyle/>
        <a:p>
          <a:endParaRPr lang="ru-RU"/>
        </a:p>
      </dgm:t>
    </dgm:pt>
    <dgm:pt modelId="{7F054AB1-A946-455F-9A6F-DF4EC5BBCC17}" type="sibTrans" cxnId="{B59FC0D3-5C0A-4B56-84B8-C03FB8360737}">
      <dgm:prSet/>
      <dgm:spPr/>
      <dgm:t>
        <a:bodyPr/>
        <a:lstStyle/>
        <a:p>
          <a:endParaRPr lang="ru-RU"/>
        </a:p>
      </dgm:t>
    </dgm:pt>
    <dgm:pt modelId="{7EB55216-89B1-4F35-AD1D-DFA3DED0D574}">
      <dgm:prSet phldrT="[Текст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500" dirty="0" smtClean="0"/>
            <a:t>Подъемные в размере 23 000 руб.</a:t>
          </a:r>
          <a:endParaRPr lang="ru-RU" sz="1500" dirty="0"/>
        </a:p>
      </dgm:t>
    </dgm:pt>
    <dgm:pt modelId="{AEF81329-BF0D-4039-8DCC-F08BC8639B01}" type="parTrans" cxnId="{9E744C68-2831-4D8C-A0BF-AB433FEA5F7B}">
      <dgm:prSet/>
      <dgm:spPr/>
      <dgm:t>
        <a:bodyPr/>
        <a:lstStyle/>
        <a:p>
          <a:endParaRPr lang="ru-RU"/>
        </a:p>
      </dgm:t>
    </dgm:pt>
    <dgm:pt modelId="{85D5C815-EAD1-44D0-9E84-E801193C46BE}" type="sibTrans" cxnId="{9E744C68-2831-4D8C-A0BF-AB433FEA5F7B}">
      <dgm:prSet/>
      <dgm:spPr/>
      <dgm:t>
        <a:bodyPr/>
        <a:lstStyle/>
        <a:p>
          <a:endParaRPr lang="ru-RU"/>
        </a:p>
      </dgm:t>
    </dgm:pt>
    <dgm:pt modelId="{D0E8371E-32B3-4CAB-BCE1-2E3A2F2372E4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1500" dirty="0" smtClean="0"/>
            <a:t>Сертификаты  по 500 тысяч руб. для приобретения жилья</a:t>
          </a:r>
          <a:endParaRPr lang="ru-RU" sz="1500" dirty="0"/>
        </a:p>
      </dgm:t>
    </dgm:pt>
    <dgm:pt modelId="{B2442148-4366-47AC-9C4F-B8C36BFF8758}" type="sibTrans" cxnId="{CE35457E-F177-4EBA-9F07-2448963AD90F}">
      <dgm:prSet/>
      <dgm:spPr/>
      <dgm:t>
        <a:bodyPr/>
        <a:lstStyle/>
        <a:p>
          <a:endParaRPr lang="ru-RU"/>
        </a:p>
      </dgm:t>
    </dgm:pt>
    <dgm:pt modelId="{031AE9E2-21F3-4E62-9474-1BF553D2157D}" type="parTrans" cxnId="{CE35457E-F177-4EBA-9F07-2448963AD90F}">
      <dgm:prSet/>
      <dgm:spPr/>
      <dgm:t>
        <a:bodyPr/>
        <a:lstStyle/>
        <a:p>
          <a:endParaRPr lang="ru-RU"/>
        </a:p>
      </dgm:t>
    </dgm:pt>
    <dgm:pt modelId="{4FC407C1-19C8-4099-B0D0-BC407F7FC653}">
      <dgm:prSet custT="1"/>
      <dgm:spPr>
        <a:solidFill>
          <a:srgbClr val="FF3399">
            <a:alpha val="90000"/>
          </a:srgbClr>
        </a:solidFill>
      </dgm:spPr>
      <dgm:t>
        <a:bodyPr/>
        <a:lstStyle/>
        <a:p>
          <a:r>
            <a:rPr lang="ru-RU" sz="1500" dirty="0" smtClean="0"/>
            <a:t>Денежные премии ко Дню учителя</a:t>
          </a:r>
          <a:endParaRPr lang="ru-RU" sz="15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35DC05C2-C386-4268-BF3B-1B5E36029E67}" type="parTrans" cxnId="{C248C377-9249-4ECB-A55E-871A79C4C99C}">
      <dgm:prSet/>
      <dgm:spPr/>
      <dgm:t>
        <a:bodyPr/>
        <a:lstStyle/>
        <a:p>
          <a:endParaRPr lang="ru-RU"/>
        </a:p>
      </dgm:t>
    </dgm:pt>
    <dgm:pt modelId="{67996483-FEE0-4321-B08F-216A48572765}" type="sibTrans" cxnId="{C248C377-9249-4ECB-A55E-871A79C4C99C}">
      <dgm:prSet/>
      <dgm:spPr/>
      <dgm:t>
        <a:bodyPr/>
        <a:lstStyle/>
        <a:p>
          <a:endParaRPr lang="ru-RU"/>
        </a:p>
      </dgm:t>
    </dgm:pt>
    <dgm:pt modelId="{8D93DEEA-F061-4C4A-A1AD-DD439DA75675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500" dirty="0" smtClean="0"/>
            <a:t>Стимулирующие выплаты  до 3-х лет</a:t>
          </a:r>
          <a:r>
            <a:rPr lang="ru-RU" sz="15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ru-RU" sz="1500" dirty="0" smtClean="0"/>
            <a:t>молодым специалистам</a:t>
          </a:r>
          <a:endParaRPr lang="ru-RU" sz="15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75F4C9FD-0912-4ADD-956C-50D7E2AC93EC}" type="parTrans" cxnId="{8EC0F203-559A-4058-9C5C-32B69E49C4AA}">
      <dgm:prSet/>
      <dgm:spPr/>
      <dgm:t>
        <a:bodyPr/>
        <a:lstStyle/>
        <a:p>
          <a:endParaRPr lang="ru-RU"/>
        </a:p>
      </dgm:t>
    </dgm:pt>
    <dgm:pt modelId="{0D86B0BA-31D8-4DDC-9725-039D5B65E8C6}" type="sibTrans" cxnId="{8EC0F203-559A-4058-9C5C-32B69E49C4AA}">
      <dgm:prSet/>
      <dgm:spPr/>
      <dgm:t>
        <a:bodyPr/>
        <a:lstStyle/>
        <a:p>
          <a:endParaRPr lang="ru-RU"/>
        </a:p>
      </dgm:t>
    </dgm:pt>
    <dgm:pt modelId="{4FE50038-6A4B-410F-A3C2-D3BFDEC5EA1B}">
      <dgm:prSet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500" dirty="0" smtClean="0"/>
            <a:t>Денежная компенсация на оплату жилья в размере 8500 руб. ежемесячно</a:t>
          </a:r>
          <a:endParaRPr lang="ru-RU" sz="15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AD039C7D-1993-4212-8014-6BCFF95798A2}" type="parTrans" cxnId="{03E1CD98-AF60-4840-86CD-6401A83AA5B5}">
      <dgm:prSet/>
      <dgm:spPr/>
      <dgm:t>
        <a:bodyPr/>
        <a:lstStyle/>
        <a:p>
          <a:endParaRPr lang="ru-RU"/>
        </a:p>
      </dgm:t>
    </dgm:pt>
    <dgm:pt modelId="{4DBB2710-34E6-4BB3-AD42-8F5F7D64D8A3}" type="sibTrans" cxnId="{03E1CD98-AF60-4840-86CD-6401A83AA5B5}">
      <dgm:prSet/>
      <dgm:spPr/>
      <dgm:t>
        <a:bodyPr/>
        <a:lstStyle/>
        <a:p>
          <a:endParaRPr lang="ru-RU"/>
        </a:p>
      </dgm:t>
    </dgm:pt>
    <dgm:pt modelId="{0F780436-4E5A-4943-A80A-540919BE7ACD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500" dirty="0" smtClean="0"/>
            <a:t>Победители в «Педагог года» награждаются премией в 50 </a:t>
          </a:r>
          <a:r>
            <a:rPr lang="ru-RU" sz="1500" dirty="0" err="1" smtClean="0"/>
            <a:t>тыс.руб</a:t>
          </a:r>
          <a:r>
            <a:rPr lang="ru-RU" sz="1500" dirty="0" smtClean="0"/>
            <a:t>.</a:t>
          </a:r>
          <a:endParaRPr lang="ru-RU" sz="15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F36F69B5-6B57-4DB0-99CD-540E346E5669}" type="parTrans" cxnId="{ADD94D93-8786-4F01-985A-3773F25DF707}">
      <dgm:prSet/>
      <dgm:spPr/>
      <dgm:t>
        <a:bodyPr/>
        <a:lstStyle/>
        <a:p>
          <a:endParaRPr lang="ru-RU"/>
        </a:p>
      </dgm:t>
    </dgm:pt>
    <dgm:pt modelId="{5C727999-7787-42A7-B9E2-C808E571BF16}" type="sibTrans" cxnId="{ADD94D93-8786-4F01-985A-3773F25DF707}">
      <dgm:prSet/>
      <dgm:spPr/>
      <dgm:t>
        <a:bodyPr/>
        <a:lstStyle/>
        <a:p>
          <a:endParaRPr lang="ru-RU"/>
        </a:p>
      </dgm:t>
    </dgm:pt>
    <dgm:pt modelId="{AE4FBF0E-49C2-435B-A703-57135C188DC3}">
      <dgm:prSet custT="1"/>
      <dgm:spPr>
        <a:solidFill>
          <a:srgbClr val="FF9900">
            <a:alpha val="90000"/>
          </a:srgbClr>
        </a:solidFill>
      </dgm:spPr>
      <dgm:t>
        <a:bodyPr/>
        <a:lstStyle/>
        <a:p>
          <a:r>
            <a:rPr lang="ru-RU" sz="1500" dirty="0" smtClean="0"/>
            <a:t>Организация психолого-педагогического сопровождения по подготовке к конкурсам</a:t>
          </a:r>
          <a:endParaRPr lang="ru-RU" sz="15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1A9B7C74-C196-446A-9314-FF5172A7E20E}" type="parTrans" cxnId="{57032E77-9E40-400A-96D6-3539E0A04EDE}">
      <dgm:prSet/>
      <dgm:spPr/>
      <dgm:t>
        <a:bodyPr/>
        <a:lstStyle/>
        <a:p>
          <a:endParaRPr lang="ru-RU"/>
        </a:p>
      </dgm:t>
    </dgm:pt>
    <dgm:pt modelId="{B230BF82-C30D-4587-9F54-53899D3BA3E2}" type="sibTrans" cxnId="{57032E77-9E40-400A-96D6-3539E0A04EDE}">
      <dgm:prSet/>
      <dgm:spPr/>
      <dgm:t>
        <a:bodyPr/>
        <a:lstStyle/>
        <a:p>
          <a:endParaRPr lang="ru-RU"/>
        </a:p>
      </dgm:t>
    </dgm:pt>
    <dgm:pt modelId="{47B7553F-0931-430F-98CC-C9B17F22E94E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500" dirty="0" smtClean="0"/>
            <a:t>Методическая помощь в форме наставничества</a:t>
          </a:r>
          <a:endParaRPr lang="ru-RU" sz="15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57EFCE85-9EC8-4E1B-A191-4BA05839A117}" type="parTrans" cxnId="{53B7156E-0667-4FCC-B788-30EAD70967EA}">
      <dgm:prSet/>
      <dgm:spPr/>
      <dgm:t>
        <a:bodyPr/>
        <a:lstStyle/>
        <a:p>
          <a:endParaRPr lang="ru-RU"/>
        </a:p>
      </dgm:t>
    </dgm:pt>
    <dgm:pt modelId="{776CF5A9-B8BD-49A5-BD59-523FFCE55800}" type="sibTrans" cxnId="{53B7156E-0667-4FCC-B788-30EAD70967EA}">
      <dgm:prSet/>
      <dgm:spPr/>
      <dgm:t>
        <a:bodyPr/>
        <a:lstStyle/>
        <a:p>
          <a:endParaRPr lang="ru-RU"/>
        </a:p>
      </dgm:t>
    </dgm:pt>
    <dgm:pt modelId="{67C10F8F-080C-4041-AA3F-D6481D81584E}" type="pres">
      <dgm:prSet presAssocID="{B52873EB-9FF2-442B-9931-77018C6FBFB3}" presName="compositeShape" presStyleCnt="0">
        <dgm:presLayoutVars>
          <dgm:dir/>
          <dgm:resizeHandles/>
        </dgm:presLayoutVars>
      </dgm:prSet>
      <dgm:spPr/>
    </dgm:pt>
    <dgm:pt modelId="{97F6A60E-320A-4904-A805-FE2116589B9C}" type="pres">
      <dgm:prSet presAssocID="{B52873EB-9FF2-442B-9931-77018C6FBFB3}" presName="pyramid" presStyleLbl="node1" presStyleIdx="0" presStyleCnt="1" custScaleX="79122" custScaleY="82186" custLinFactNeighborX="-4385" custLinFactNeighborY="-293"/>
      <dgm:spPr>
        <a:prstGeom prst="ellipse">
          <a:avLst/>
        </a:prstGeom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FBF63BF8-6AB8-4510-AC5E-14E30CA0BF65}" type="pres">
      <dgm:prSet presAssocID="{B52873EB-9FF2-442B-9931-77018C6FBFB3}" presName="theList" presStyleCnt="0"/>
      <dgm:spPr/>
    </dgm:pt>
    <dgm:pt modelId="{4F4F5D40-356F-4621-902E-5DEACD3DA23D}" type="pres">
      <dgm:prSet presAssocID="{B1E9A60A-07F2-4D72-B621-1DD751A9DCD0}" presName="aNode" presStyleLbl="fgAcc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221F2-F2C7-4A2D-B0CA-7DF7471F90A1}" type="pres">
      <dgm:prSet presAssocID="{B1E9A60A-07F2-4D72-B621-1DD751A9DCD0}" presName="aSpace" presStyleCnt="0"/>
      <dgm:spPr/>
    </dgm:pt>
    <dgm:pt modelId="{E9201EEE-3DD1-4325-B825-236D0D881A38}" type="pres">
      <dgm:prSet presAssocID="{7EB55216-89B1-4F35-AD1D-DFA3DED0D574}" presName="aNode" presStyleLbl="fgAcc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62FDAE-B3A8-4EB2-A105-EDBA5D65A33D}" type="pres">
      <dgm:prSet presAssocID="{7EB55216-89B1-4F35-AD1D-DFA3DED0D574}" presName="aSpace" presStyleCnt="0"/>
      <dgm:spPr/>
    </dgm:pt>
    <dgm:pt modelId="{35F439F1-0F1F-4524-A073-DE141C30C1A8}" type="pres">
      <dgm:prSet presAssocID="{D0E8371E-32B3-4CAB-BCE1-2E3A2F2372E4}" presName="aNode" presStyleLbl="fgAcc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87E6F7-F76C-478F-B192-968866988674}" type="pres">
      <dgm:prSet presAssocID="{D0E8371E-32B3-4CAB-BCE1-2E3A2F2372E4}" presName="aSpace" presStyleCnt="0"/>
      <dgm:spPr/>
    </dgm:pt>
    <dgm:pt modelId="{9A789A9B-942C-4912-AB98-7AD3696529AF}" type="pres">
      <dgm:prSet presAssocID="{8D93DEEA-F061-4C4A-A1AD-DD439DA75675}" presName="aNode" presStyleLbl="fgAcc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56711F-369B-40BF-AF5E-F19FDFED72D3}" type="pres">
      <dgm:prSet presAssocID="{8D93DEEA-F061-4C4A-A1AD-DD439DA75675}" presName="aSpace" presStyleCnt="0"/>
      <dgm:spPr/>
    </dgm:pt>
    <dgm:pt modelId="{62D09E91-2BFF-4318-A332-77EF3C1EDEDB}" type="pres">
      <dgm:prSet presAssocID="{4FC407C1-19C8-4099-B0D0-BC407F7FC653}" presName="aNode" presStyleLbl="fgAcc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85854-5123-45CD-B1D7-827F8D9956A1}" type="pres">
      <dgm:prSet presAssocID="{4FC407C1-19C8-4099-B0D0-BC407F7FC653}" presName="aSpace" presStyleCnt="0"/>
      <dgm:spPr/>
    </dgm:pt>
    <dgm:pt modelId="{EEF932C9-7860-44B1-906E-76A3F3411B56}" type="pres">
      <dgm:prSet presAssocID="{4FE50038-6A4B-410F-A3C2-D3BFDEC5EA1B}" presName="aNode" presStyleLbl="fgAcc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71CD80-BBF2-4703-BC6B-53A2DB0CA06E}" type="pres">
      <dgm:prSet presAssocID="{4FE50038-6A4B-410F-A3C2-D3BFDEC5EA1B}" presName="aSpace" presStyleCnt="0"/>
      <dgm:spPr/>
    </dgm:pt>
    <dgm:pt modelId="{A0805F18-369E-4345-99A2-7D8B817E5C3E}" type="pres">
      <dgm:prSet presAssocID="{0F780436-4E5A-4943-A80A-540919BE7ACD}" presName="aNode" presStyleLbl="fgAcc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FD9FAA-4C6A-456C-B442-4BB693844268}" type="pres">
      <dgm:prSet presAssocID="{0F780436-4E5A-4943-A80A-540919BE7ACD}" presName="aSpace" presStyleCnt="0"/>
      <dgm:spPr/>
    </dgm:pt>
    <dgm:pt modelId="{14A16319-8CBC-425D-9286-6B0E069908E8}" type="pres">
      <dgm:prSet presAssocID="{AE4FBF0E-49C2-435B-A703-57135C188DC3}" presName="aNode" presStyleLbl="fgAcc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7D48-1000-41B6-AFB0-870BCF2F7D33}" type="pres">
      <dgm:prSet presAssocID="{AE4FBF0E-49C2-435B-A703-57135C188DC3}" presName="aSpace" presStyleCnt="0"/>
      <dgm:spPr/>
    </dgm:pt>
    <dgm:pt modelId="{4E4EA7C0-8DBA-4E1A-A517-90C2A3BBFF9A}" type="pres">
      <dgm:prSet presAssocID="{47B7553F-0931-430F-98CC-C9B17F22E94E}" presName="aNode" presStyleLbl="fgAcc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7E5864-86C0-4602-AE1F-CA294FFD37BA}" type="pres">
      <dgm:prSet presAssocID="{47B7553F-0931-430F-98CC-C9B17F22E94E}" presName="aSpace" presStyleCnt="0"/>
      <dgm:spPr/>
    </dgm:pt>
  </dgm:ptLst>
  <dgm:cxnLst>
    <dgm:cxn modelId="{0E437EB6-397D-4430-A3EA-D1A301CAE520}" type="presOf" srcId="{8D93DEEA-F061-4C4A-A1AD-DD439DA75675}" destId="{9A789A9B-942C-4912-AB98-7AD3696529AF}" srcOrd="0" destOrd="0" presId="urn:microsoft.com/office/officeart/2005/8/layout/pyramid2"/>
    <dgm:cxn modelId="{8237D832-E168-4BDB-8644-4CF1801973A5}" type="presOf" srcId="{AE4FBF0E-49C2-435B-A703-57135C188DC3}" destId="{14A16319-8CBC-425D-9286-6B0E069908E8}" srcOrd="0" destOrd="0" presId="urn:microsoft.com/office/officeart/2005/8/layout/pyramid2"/>
    <dgm:cxn modelId="{B59FC0D3-5C0A-4B56-84B8-C03FB8360737}" srcId="{B52873EB-9FF2-442B-9931-77018C6FBFB3}" destId="{B1E9A60A-07F2-4D72-B621-1DD751A9DCD0}" srcOrd="0" destOrd="0" parTransId="{317CDC53-A04B-4CEF-BDE7-C1A448AFA9E7}" sibTransId="{7F054AB1-A946-455F-9A6F-DF4EC5BBCC17}"/>
    <dgm:cxn modelId="{53B7156E-0667-4FCC-B788-30EAD70967EA}" srcId="{B52873EB-9FF2-442B-9931-77018C6FBFB3}" destId="{47B7553F-0931-430F-98CC-C9B17F22E94E}" srcOrd="8" destOrd="0" parTransId="{57EFCE85-9EC8-4E1B-A191-4BA05839A117}" sibTransId="{776CF5A9-B8BD-49A5-BD59-523FFCE55800}"/>
    <dgm:cxn modelId="{8EC0F203-559A-4058-9C5C-32B69E49C4AA}" srcId="{B52873EB-9FF2-442B-9931-77018C6FBFB3}" destId="{8D93DEEA-F061-4C4A-A1AD-DD439DA75675}" srcOrd="3" destOrd="0" parTransId="{75F4C9FD-0912-4ADD-956C-50D7E2AC93EC}" sibTransId="{0D86B0BA-31D8-4DDC-9725-039D5B65E8C6}"/>
    <dgm:cxn modelId="{9E744C68-2831-4D8C-A0BF-AB433FEA5F7B}" srcId="{B52873EB-9FF2-442B-9931-77018C6FBFB3}" destId="{7EB55216-89B1-4F35-AD1D-DFA3DED0D574}" srcOrd="1" destOrd="0" parTransId="{AEF81329-BF0D-4039-8DCC-F08BC8639B01}" sibTransId="{85D5C815-EAD1-44D0-9E84-E801193C46BE}"/>
    <dgm:cxn modelId="{C248C377-9249-4ECB-A55E-871A79C4C99C}" srcId="{B52873EB-9FF2-442B-9931-77018C6FBFB3}" destId="{4FC407C1-19C8-4099-B0D0-BC407F7FC653}" srcOrd="4" destOrd="0" parTransId="{35DC05C2-C386-4268-BF3B-1B5E36029E67}" sibTransId="{67996483-FEE0-4321-B08F-216A48572765}"/>
    <dgm:cxn modelId="{CE35457E-F177-4EBA-9F07-2448963AD90F}" srcId="{B52873EB-9FF2-442B-9931-77018C6FBFB3}" destId="{D0E8371E-32B3-4CAB-BCE1-2E3A2F2372E4}" srcOrd="2" destOrd="0" parTransId="{031AE9E2-21F3-4E62-9474-1BF553D2157D}" sibTransId="{B2442148-4366-47AC-9C4F-B8C36BFF8758}"/>
    <dgm:cxn modelId="{03E1CD98-AF60-4840-86CD-6401A83AA5B5}" srcId="{B52873EB-9FF2-442B-9931-77018C6FBFB3}" destId="{4FE50038-6A4B-410F-A3C2-D3BFDEC5EA1B}" srcOrd="5" destOrd="0" parTransId="{AD039C7D-1993-4212-8014-6BCFF95798A2}" sibTransId="{4DBB2710-34E6-4BB3-AD42-8F5F7D64D8A3}"/>
    <dgm:cxn modelId="{C5719E53-0013-4701-B630-1F2E3BCBA69E}" type="presOf" srcId="{47B7553F-0931-430F-98CC-C9B17F22E94E}" destId="{4E4EA7C0-8DBA-4E1A-A517-90C2A3BBFF9A}" srcOrd="0" destOrd="0" presId="urn:microsoft.com/office/officeart/2005/8/layout/pyramid2"/>
    <dgm:cxn modelId="{33AB5EC0-FED3-4263-BC57-0A7942576382}" type="presOf" srcId="{4FE50038-6A4B-410F-A3C2-D3BFDEC5EA1B}" destId="{EEF932C9-7860-44B1-906E-76A3F3411B56}" srcOrd="0" destOrd="0" presId="urn:microsoft.com/office/officeart/2005/8/layout/pyramid2"/>
    <dgm:cxn modelId="{9A8BDA3F-FB7C-4DD8-AA54-C9DDEE3B2466}" type="presOf" srcId="{0F780436-4E5A-4943-A80A-540919BE7ACD}" destId="{A0805F18-369E-4345-99A2-7D8B817E5C3E}" srcOrd="0" destOrd="0" presId="urn:microsoft.com/office/officeart/2005/8/layout/pyramid2"/>
    <dgm:cxn modelId="{6F442116-18AD-4FF8-A98A-1073651DBE0F}" type="presOf" srcId="{7EB55216-89B1-4F35-AD1D-DFA3DED0D574}" destId="{E9201EEE-3DD1-4325-B825-236D0D881A38}" srcOrd="0" destOrd="0" presId="urn:microsoft.com/office/officeart/2005/8/layout/pyramid2"/>
    <dgm:cxn modelId="{35E0DC7E-78BC-4AB2-992F-9A028E717416}" type="presOf" srcId="{D0E8371E-32B3-4CAB-BCE1-2E3A2F2372E4}" destId="{35F439F1-0F1F-4524-A073-DE141C30C1A8}" srcOrd="0" destOrd="0" presId="urn:microsoft.com/office/officeart/2005/8/layout/pyramid2"/>
    <dgm:cxn modelId="{57032E77-9E40-400A-96D6-3539E0A04EDE}" srcId="{B52873EB-9FF2-442B-9931-77018C6FBFB3}" destId="{AE4FBF0E-49C2-435B-A703-57135C188DC3}" srcOrd="7" destOrd="0" parTransId="{1A9B7C74-C196-446A-9314-FF5172A7E20E}" sibTransId="{B230BF82-C30D-4587-9F54-53899D3BA3E2}"/>
    <dgm:cxn modelId="{04CD0142-87FF-4EFE-8B83-39884EB33755}" type="presOf" srcId="{4FC407C1-19C8-4099-B0D0-BC407F7FC653}" destId="{62D09E91-2BFF-4318-A332-77EF3C1EDEDB}" srcOrd="0" destOrd="0" presId="urn:microsoft.com/office/officeart/2005/8/layout/pyramid2"/>
    <dgm:cxn modelId="{ADD94D93-8786-4F01-985A-3773F25DF707}" srcId="{B52873EB-9FF2-442B-9931-77018C6FBFB3}" destId="{0F780436-4E5A-4943-A80A-540919BE7ACD}" srcOrd="6" destOrd="0" parTransId="{F36F69B5-6B57-4DB0-99CD-540E346E5669}" sibTransId="{5C727999-7787-42A7-B9E2-C808E571BF16}"/>
    <dgm:cxn modelId="{B6926783-87C3-4CDB-A899-76F7E88FD1A3}" type="presOf" srcId="{B1E9A60A-07F2-4D72-B621-1DD751A9DCD0}" destId="{4F4F5D40-356F-4621-902E-5DEACD3DA23D}" srcOrd="0" destOrd="0" presId="urn:microsoft.com/office/officeart/2005/8/layout/pyramid2"/>
    <dgm:cxn modelId="{C5B94F85-E82B-4FB3-B036-7906AD9507E6}" type="presOf" srcId="{B52873EB-9FF2-442B-9931-77018C6FBFB3}" destId="{67C10F8F-080C-4041-AA3F-D6481D81584E}" srcOrd="0" destOrd="0" presId="urn:microsoft.com/office/officeart/2005/8/layout/pyramid2"/>
    <dgm:cxn modelId="{7C5EABB2-86B2-46D7-8E77-11907D2CAE2D}" type="presParOf" srcId="{67C10F8F-080C-4041-AA3F-D6481D81584E}" destId="{97F6A60E-320A-4904-A805-FE2116589B9C}" srcOrd="0" destOrd="0" presId="urn:microsoft.com/office/officeart/2005/8/layout/pyramid2"/>
    <dgm:cxn modelId="{BBFAB979-3C2A-4225-9B39-2F72DA2EEECE}" type="presParOf" srcId="{67C10F8F-080C-4041-AA3F-D6481D81584E}" destId="{FBF63BF8-6AB8-4510-AC5E-14E30CA0BF65}" srcOrd="1" destOrd="0" presId="urn:microsoft.com/office/officeart/2005/8/layout/pyramid2"/>
    <dgm:cxn modelId="{5CF954A7-FAD3-402B-92A4-D7E46AB480BC}" type="presParOf" srcId="{FBF63BF8-6AB8-4510-AC5E-14E30CA0BF65}" destId="{4F4F5D40-356F-4621-902E-5DEACD3DA23D}" srcOrd="0" destOrd="0" presId="urn:microsoft.com/office/officeart/2005/8/layout/pyramid2"/>
    <dgm:cxn modelId="{8D1D6754-17C8-4F4E-A69B-1B01EE3F49DA}" type="presParOf" srcId="{FBF63BF8-6AB8-4510-AC5E-14E30CA0BF65}" destId="{8D3221F2-F2C7-4A2D-B0CA-7DF7471F90A1}" srcOrd="1" destOrd="0" presId="urn:microsoft.com/office/officeart/2005/8/layout/pyramid2"/>
    <dgm:cxn modelId="{D90D9358-3FAF-42DA-B3B1-17E607CB772A}" type="presParOf" srcId="{FBF63BF8-6AB8-4510-AC5E-14E30CA0BF65}" destId="{E9201EEE-3DD1-4325-B825-236D0D881A38}" srcOrd="2" destOrd="0" presId="urn:microsoft.com/office/officeart/2005/8/layout/pyramid2"/>
    <dgm:cxn modelId="{D586DF4F-DF8B-4397-ACEA-40893F1413C4}" type="presParOf" srcId="{FBF63BF8-6AB8-4510-AC5E-14E30CA0BF65}" destId="{E662FDAE-B3A8-4EB2-A105-EDBA5D65A33D}" srcOrd="3" destOrd="0" presId="urn:microsoft.com/office/officeart/2005/8/layout/pyramid2"/>
    <dgm:cxn modelId="{C3D8ED8A-8A85-48EC-8E3A-EBA26339AA3A}" type="presParOf" srcId="{FBF63BF8-6AB8-4510-AC5E-14E30CA0BF65}" destId="{35F439F1-0F1F-4524-A073-DE141C30C1A8}" srcOrd="4" destOrd="0" presId="urn:microsoft.com/office/officeart/2005/8/layout/pyramid2"/>
    <dgm:cxn modelId="{5AEACC39-D9D2-4CCD-B956-9825904CE27D}" type="presParOf" srcId="{FBF63BF8-6AB8-4510-AC5E-14E30CA0BF65}" destId="{0E87E6F7-F76C-478F-B192-968866988674}" srcOrd="5" destOrd="0" presId="urn:microsoft.com/office/officeart/2005/8/layout/pyramid2"/>
    <dgm:cxn modelId="{20DB42CB-FE61-40A9-B5D2-E31C1809BE6E}" type="presParOf" srcId="{FBF63BF8-6AB8-4510-AC5E-14E30CA0BF65}" destId="{9A789A9B-942C-4912-AB98-7AD3696529AF}" srcOrd="6" destOrd="0" presId="urn:microsoft.com/office/officeart/2005/8/layout/pyramid2"/>
    <dgm:cxn modelId="{55C3CFF7-60FB-4142-887D-ACBE754A06BB}" type="presParOf" srcId="{FBF63BF8-6AB8-4510-AC5E-14E30CA0BF65}" destId="{FB56711F-369B-40BF-AF5E-F19FDFED72D3}" srcOrd="7" destOrd="0" presId="urn:microsoft.com/office/officeart/2005/8/layout/pyramid2"/>
    <dgm:cxn modelId="{BDAE227B-BDC8-4660-BD83-0F107360391D}" type="presParOf" srcId="{FBF63BF8-6AB8-4510-AC5E-14E30CA0BF65}" destId="{62D09E91-2BFF-4318-A332-77EF3C1EDEDB}" srcOrd="8" destOrd="0" presId="urn:microsoft.com/office/officeart/2005/8/layout/pyramid2"/>
    <dgm:cxn modelId="{694D7C1F-A973-48A1-B29F-8EB98A966BE7}" type="presParOf" srcId="{FBF63BF8-6AB8-4510-AC5E-14E30CA0BF65}" destId="{95585854-5123-45CD-B1D7-827F8D9956A1}" srcOrd="9" destOrd="0" presId="urn:microsoft.com/office/officeart/2005/8/layout/pyramid2"/>
    <dgm:cxn modelId="{2DBF09D3-74A0-4CEF-B91F-FA0482D58227}" type="presParOf" srcId="{FBF63BF8-6AB8-4510-AC5E-14E30CA0BF65}" destId="{EEF932C9-7860-44B1-906E-76A3F3411B56}" srcOrd="10" destOrd="0" presId="urn:microsoft.com/office/officeart/2005/8/layout/pyramid2"/>
    <dgm:cxn modelId="{ADEDDD3F-8FD9-4559-B486-DF649E58C3BB}" type="presParOf" srcId="{FBF63BF8-6AB8-4510-AC5E-14E30CA0BF65}" destId="{EA71CD80-BBF2-4703-BC6B-53A2DB0CA06E}" srcOrd="11" destOrd="0" presId="urn:microsoft.com/office/officeart/2005/8/layout/pyramid2"/>
    <dgm:cxn modelId="{627C4E0F-4E3D-4933-9866-B5EC7E557041}" type="presParOf" srcId="{FBF63BF8-6AB8-4510-AC5E-14E30CA0BF65}" destId="{A0805F18-369E-4345-99A2-7D8B817E5C3E}" srcOrd="12" destOrd="0" presId="urn:microsoft.com/office/officeart/2005/8/layout/pyramid2"/>
    <dgm:cxn modelId="{0A6B7620-DF5A-497F-9321-778B1066B133}" type="presParOf" srcId="{FBF63BF8-6AB8-4510-AC5E-14E30CA0BF65}" destId="{58FD9FAA-4C6A-456C-B442-4BB693844268}" srcOrd="13" destOrd="0" presId="urn:microsoft.com/office/officeart/2005/8/layout/pyramid2"/>
    <dgm:cxn modelId="{F7151177-0B33-45A0-817D-F465F27FF2DD}" type="presParOf" srcId="{FBF63BF8-6AB8-4510-AC5E-14E30CA0BF65}" destId="{14A16319-8CBC-425D-9286-6B0E069908E8}" srcOrd="14" destOrd="0" presId="urn:microsoft.com/office/officeart/2005/8/layout/pyramid2"/>
    <dgm:cxn modelId="{3650214D-F26A-49A6-9BCD-D0983CF740FB}" type="presParOf" srcId="{FBF63BF8-6AB8-4510-AC5E-14E30CA0BF65}" destId="{4D2B7D48-1000-41B6-AFB0-870BCF2F7D33}" srcOrd="15" destOrd="0" presId="urn:microsoft.com/office/officeart/2005/8/layout/pyramid2"/>
    <dgm:cxn modelId="{59C28EA5-CE19-44B2-8F2B-FE61F6AC748B}" type="presParOf" srcId="{FBF63BF8-6AB8-4510-AC5E-14E30CA0BF65}" destId="{4E4EA7C0-8DBA-4E1A-A517-90C2A3BBFF9A}" srcOrd="16" destOrd="0" presId="urn:microsoft.com/office/officeart/2005/8/layout/pyramid2"/>
    <dgm:cxn modelId="{028ADDCC-483A-44DE-BEB5-797DCC82DCD5}" type="presParOf" srcId="{FBF63BF8-6AB8-4510-AC5E-14E30CA0BF65}" destId="{117E5864-86C0-4602-AE1F-CA294FFD37BA}" srcOrd="1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6A60E-320A-4904-A805-FE2116589B9C}">
      <dsp:nvSpPr>
        <dsp:cNvPr id="0" name=""/>
        <dsp:cNvSpPr/>
      </dsp:nvSpPr>
      <dsp:spPr>
        <a:xfrm>
          <a:off x="1957605" y="558174"/>
          <a:ext cx="5126986" cy="532552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4F5D40-356F-4621-902E-5DEACD3DA23D}">
      <dsp:nvSpPr>
        <dsp:cNvPr id="0" name=""/>
        <dsp:cNvSpPr/>
      </dsp:nvSpPr>
      <dsp:spPr>
        <a:xfrm>
          <a:off x="4805239" y="648261"/>
          <a:ext cx="4211902" cy="5119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Путевки  МАУ «ОЦ «Солнечный»</a:t>
          </a:r>
          <a:r>
            <a:rPr lang="ru-RU" sz="1500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endParaRPr lang="ru-RU" sz="1500" kern="1200" dirty="0"/>
        </a:p>
      </dsp:txBody>
      <dsp:txXfrm>
        <a:off x="4830230" y="673252"/>
        <a:ext cx="4161920" cy="461951"/>
      </dsp:txXfrm>
    </dsp:sp>
    <dsp:sp modelId="{E9201EEE-3DD1-4325-B825-236D0D881A38}">
      <dsp:nvSpPr>
        <dsp:cNvPr id="0" name=""/>
        <dsp:cNvSpPr/>
      </dsp:nvSpPr>
      <dsp:spPr>
        <a:xfrm>
          <a:off x="4805239" y="1224186"/>
          <a:ext cx="4211902" cy="511933"/>
        </a:xfrm>
        <a:prstGeom prst="round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Подъемные в размере 23 000 руб.</a:t>
          </a:r>
          <a:endParaRPr lang="ru-RU" sz="1500" kern="1200" dirty="0"/>
        </a:p>
      </dsp:txBody>
      <dsp:txXfrm>
        <a:off x="4830230" y="1249177"/>
        <a:ext cx="4161920" cy="461951"/>
      </dsp:txXfrm>
    </dsp:sp>
    <dsp:sp modelId="{35F439F1-0F1F-4524-A073-DE141C30C1A8}">
      <dsp:nvSpPr>
        <dsp:cNvPr id="0" name=""/>
        <dsp:cNvSpPr/>
      </dsp:nvSpPr>
      <dsp:spPr>
        <a:xfrm>
          <a:off x="4805239" y="1800112"/>
          <a:ext cx="4211902" cy="511933"/>
        </a:xfrm>
        <a:prstGeom prst="roundRect">
          <a:avLst/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Сертификаты  по 500 тысяч руб. для приобретения жилья</a:t>
          </a:r>
          <a:endParaRPr lang="ru-RU" sz="1500" kern="1200" dirty="0"/>
        </a:p>
      </dsp:txBody>
      <dsp:txXfrm>
        <a:off x="4830230" y="1825103"/>
        <a:ext cx="4161920" cy="461951"/>
      </dsp:txXfrm>
    </dsp:sp>
    <dsp:sp modelId="{9A789A9B-942C-4912-AB98-7AD3696529AF}">
      <dsp:nvSpPr>
        <dsp:cNvPr id="0" name=""/>
        <dsp:cNvSpPr/>
      </dsp:nvSpPr>
      <dsp:spPr>
        <a:xfrm>
          <a:off x="4805239" y="2376037"/>
          <a:ext cx="4211902" cy="511933"/>
        </a:xfrm>
        <a:prstGeom prst="roundRect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Стимулирующие выплаты  до 3-х лет</a:t>
          </a:r>
          <a:r>
            <a:rPr lang="ru-RU" sz="1500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ru-RU" sz="1500" kern="1200" dirty="0" smtClean="0"/>
            <a:t>молодым специалистам</a:t>
          </a:r>
          <a:endParaRPr lang="ru-RU" sz="1500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4830230" y="2401028"/>
        <a:ext cx="4161920" cy="461951"/>
      </dsp:txXfrm>
    </dsp:sp>
    <dsp:sp modelId="{62D09E91-2BFF-4318-A332-77EF3C1EDEDB}">
      <dsp:nvSpPr>
        <dsp:cNvPr id="0" name=""/>
        <dsp:cNvSpPr/>
      </dsp:nvSpPr>
      <dsp:spPr>
        <a:xfrm>
          <a:off x="4805239" y="2951962"/>
          <a:ext cx="4211902" cy="511933"/>
        </a:xfrm>
        <a:prstGeom prst="roundRect">
          <a:avLst/>
        </a:prstGeom>
        <a:solidFill>
          <a:srgbClr val="FF3399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Денежные премии ко Дню учителя</a:t>
          </a:r>
          <a:endParaRPr lang="ru-RU" sz="1500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4830230" y="2976953"/>
        <a:ext cx="4161920" cy="461951"/>
      </dsp:txXfrm>
    </dsp:sp>
    <dsp:sp modelId="{EEF932C9-7860-44B1-906E-76A3F3411B56}">
      <dsp:nvSpPr>
        <dsp:cNvPr id="0" name=""/>
        <dsp:cNvSpPr/>
      </dsp:nvSpPr>
      <dsp:spPr>
        <a:xfrm>
          <a:off x="4805239" y="3527887"/>
          <a:ext cx="4211902" cy="511933"/>
        </a:xfrm>
        <a:prstGeom prst="roundRect">
          <a:avLst/>
        </a:prstGeom>
        <a:solidFill>
          <a:srgbClr val="00B0F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Денежная компенсация на оплату жилья в размере 8500 руб. ежемесячно</a:t>
          </a:r>
          <a:endParaRPr lang="ru-RU" sz="1500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4830230" y="3552878"/>
        <a:ext cx="4161920" cy="461951"/>
      </dsp:txXfrm>
    </dsp:sp>
    <dsp:sp modelId="{A0805F18-369E-4345-99A2-7D8B817E5C3E}">
      <dsp:nvSpPr>
        <dsp:cNvPr id="0" name=""/>
        <dsp:cNvSpPr/>
      </dsp:nvSpPr>
      <dsp:spPr>
        <a:xfrm>
          <a:off x="4805239" y="4103812"/>
          <a:ext cx="4211902" cy="511933"/>
        </a:xfrm>
        <a:prstGeom prst="round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Победители в «Педагог года» награждаются премией в 50 </a:t>
          </a:r>
          <a:r>
            <a:rPr lang="ru-RU" sz="1500" kern="1200" dirty="0" err="1" smtClean="0"/>
            <a:t>тыс.руб</a:t>
          </a:r>
          <a:r>
            <a:rPr lang="ru-RU" sz="1500" kern="1200" dirty="0" smtClean="0"/>
            <a:t>.</a:t>
          </a:r>
          <a:endParaRPr lang="ru-RU" sz="1500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4830230" y="4128803"/>
        <a:ext cx="4161920" cy="461951"/>
      </dsp:txXfrm>
    </dsp:sp>
    <dsp:sp modelId="{14A16319-8CBC-425D-9286-6B0E069908E8}">
      <dsp:nvSpPr>
        <dsp:cNvPr id="0" name=""/>
        <dsp:cNvSpPr/>
      </dsp:nvSpPr>
      <dsp:spPr>
        <a:xfrm>
          <a:off x="4805239" y="4679737"/>
          <a:ext cx="4211902" cy="511933"/>
        </a:xfrm>
        <a:prstGeom prst="roundRect">
          <a:avLst/>
        </a:prstGeom>
        <a:solidFill>
          <a:srgbClr val="FF99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Организация психолого-педагогического сопровождения по подготовке к конкурсам</a:t>
          </a:r>
          <a:endParaRPr lang="ru-RU" sz="1500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4830230" y="4704728"/>
        <a:ext cx="4161920" cy="461951"/>
      </dsp:txXfrm>
    </dsp:sp>
    <dsp:sp modelId="{4E4EA7C0-8DBA-4E1A-A517-90C2A3BBFF9A}">
      <dsp:nvSpPr>
        <dsp:cNvPr id="0" name=""/>
        <dsp:cNvSpPr/>
      </dsp:nvSpPr>
      <dsp:spPr>
        <a:xfrm>
          <a:off x="4805239" y="5255663"/>
          <a:ext cx="4211902" cy="511933"/>
        </a:xfrm>
        <a:prstGeom prst="round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Методическая помощь в форме наставничества</a:t>
          </a:r>
          <a:endParaRPr lang="ru-RU" sz="1500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4830230" y="5280654"/>
        <a:ext cx="4161920" cy="461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0178B-A13C-4EE3-81BD-4F7BDF2F7F9C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72B3C-6ADF-4EA6-AFAB-9094ACD7F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20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C7353B-7E96-412F-8AF4-E1918228CF4D}" type="slidenum">
              <a:rPr lang="ru-RU"/>
              <a:pPr/>
              <a:t>2</a:t>
            </a:fld>
            <a:endParaRPr lang="ru-RU"/>
          </a:p>
        </p:txBody>
      </p:sp>
      <p:sp>
        <p:nvSpPr>
          <p:cNvPr id="112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027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72B3C-6ADF-4EA6-AFAB-9094ACD7F9F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253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F4684-7D01-4B3D-95E5-9DBE72349B1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432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821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594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631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59" y="2130315"/>
            <a:ext cx="7770762" cy="14683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7326" y="6355663"/>
            <a:ext cx="2131668" cy="362893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12.4.19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>
          <a:xfrm>
            <a:off x="6552487" y="6355663"/>
            <a:ext cx="2131668" cy="362893"/>
          </a:xfrm>
        </p:spPr>
        <p:txBody>
          <a:bodyPr/>
          <a:lstStyle>
            <a:lvl1pPr>
              <a:defRPr/>
            </a:lvl1pPr>
          </a:lstStyle>
          <a:p>
            <a:fld id="{2BEECF6D-DF74-4412-9BC4-CF2C935F478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41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3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22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523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83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51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5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84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424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43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1.jpeg"/><Relationship Id="rId5" Type="http://schemas.microsoft.com/office/2007/relationships/hdphoto" Target="../media/hdphoto2.wdp"/><Relationship Id="rId10" Type="http://schemas.openxmlformats.org/officeDocument/2006/relationships/image" Target="../media/image30.jpeg"/><Relationship Id="rId4" Type="http://schemas.microsoft.com/office/2007/relationships/hdphoto" Target="../media/hdphoto1.wdp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7.jpeg"/><Relationship Id="rId5" Type="http://schemas.microsoft.com/office/2007/relationships/hdphoto" Target="../media/hdphoto2.wdp"/><Relationship Id="rId10" Type="http://schemas.openxmlformats.org/officeDocument/2006/relationships/image" Target="../media/image36.jpeg"/><Relationship Id="rId4" Type="http://schemas.microsoft.com/office/2007/relationships/hdphoto" Target="../media/hdphoto1.wdp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0.jpe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5" Type="http://schemas.openxmlformats.org/officeDocument/2006/relationships/image" Target="../media/image13.jpeg"/><Relationship Id="rId15" Type="http://schemas.microsoft.com/office/2007/relationships/hdphoto" Target="../media/hdphoto2.wdp"/><Relationship Id="rId10" Type="http://schemas.openxmlformats.org/officeDocument/2006/relationships/image" Target="../media/image17.jpg"/><Relationship Id="rId4" Type="http://schemas.openxmlformats.org/officeDocument/2006/relationships/image" Target="../media/image12.jpg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chart" Target="../charts/chart2.xml"/><Relationship Id="rId4" Type="http://schemas.microsoft.com/office/2007/relationships/hdphoto" Target="../media/hdphoto4.wdp"/><Relationship Id="rId9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24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6.wdp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microsoft.com/office/2007/relationships/hdphoto" Target="../media/hdphoto5.wdp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kemsu.ru/abiturient/directions/bachelor/020301/" TargetMode="External"/><Relationship Id="rId13" Type="http://schemas.openxmlformats.org/officeDocument/2006/relationships/hyperlink" Target="https://kemsu.ru/abiturient/directions/bachelor/050301/" TargetMode="External"/><Relationship Id="rId18" Type="http://schemas.openxmlformats.org/officeDocument/2006/relationships/hyperlink" Target="https://kemsu.ru/abiturient/directions/bachelor/380301/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kemsu.ru/abiturient/directions/bachelor/010302/" TargetMode="External"/><Relationship Id="rId12" Type="http://schemas.openxmlformats.org/officeDocument/2006/relationships/hyperlink" Target="https://kemsu.ru/abiturient/directions/bachelor/040301/" TargetMode="External"/><Relationship Id="rId17" Type="http://schemas.openxmlformats.org/officeDocument/2006/relationships/hyperlink" Target="https://kemsu.ru/abiturient/directions/bachelor/370301/" TargetMode="External"/><Relationship Id="rId2" Type="http://schemas.openxmlformats.org/officeDocument/2006/relationships/image" Target="../media/image19.png"/><Relationship Id="rId16" Type="http://schemas.openxmlformats.org/officeDocument/2006/relationships/hyperlink" Target="https://kemsu.ru/abiturient/directions/bachelor/190304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hyperlink" Target="https://kemsu.ru/abiturient/directions/bachelor/030302/" TargetMode="External"/><Relationship Id="rId5" Type="http://schemas.microsoft.com/office/2007/relationships/hdphoto" Target="../media/hdphoto2.wdp"/><Relationship Id="rId15" Type="http://schemas.openxmlformats.org/officeDocument/2006/relationships/hyperlink" Target="https://kemsu.ru/abiturient/directions/bachelor/060301/" TargetMode="External"/><Relationship Id="rId10" Type="http://schemas.openxmlformats.org/officeDocument/2006/relationships/hyperlink" Target="https://kemsu.ru/abiturient/directions/bachelor/020303/" TargetMode="External"/><Relationship Id="rId4" Type="http://schemas.microsoft.com/office/2007/relationships/hdphoto" Target="../media/hdphoto1.wdp"/><Relationship Id="rId9" Type="http://schemas.openxmlformats.org/officeDocument/2006/relationships/hyperlink" Target="https://kemsu.ru/abiturient/directions/bachelor/020302/" TargetMode="External"/><Relationship Id="rId14" Type="http://schemas.openxmlformats.org/officeDocument/2006/relationships/hyperlink" Target="https://kemsu.ru/abiturient/directions/bachelor/050306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kemsu.ru/abiturient/directions/bachelor/390302/" TargetMode="External"/><Relationship Id="rId13" Type="http://schemas.openxmlformats.org/officeDocument/2006/relationships/hyperlink" Target="https://kemsu.ru/abiturient/directions/bachelor/440305f/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kemsu.ru/abiturient/directions/bachelor/380302/" TargetMode="External"/><Relationship Id="rId12" Type="http://schemas.openxmlformats.org/officeDocument/2006/relationships/hyperlink" Target="https://kemsu.ru/abiturient/directions/bachelor/440302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hyperlink" Target="https://kemsu.ru/abiturient/directions/bachelor/440301d/" TargetMode="External"/><Relationship Id="rId5" Type="http://schemas.microsoft.com/office/2007/relationships/hdphoto" Target="../media/hdphoto2.wdp"/><Relationship Id="rId15" Type="http://schemas.openxmlformats.org/officeDocument/2006/relationships/hyperlink" Target="https://kemsu.ru/abiturient/directions/bachelor/440305io/" TargetMode="External"/><Relationship Id="rId10" Type="http://schemas.openxmlformats.org/officeDocument/2006/relationships/hyperlink" Target="https://kemsu.ru/abiturient/directions/bachelor/440301/" TargetMode="External"/><Relationship Id="rId4" Type="http://schemas.microsoft.com/office/2007/relationships/hdphoto" Target="../media/hdphoto1.wdp"/><Relationship Id="rId9" Type="http://schemas.openxmlformats.org/officeDocument/2006/relationships/hyperlink" Target="https://kemsu.ru/abiturient/directions/bachelor/390303/" TargetMode="External"/><Relationship Id="rId14" Type="http://schemas.openxmlformats.org/officeDocument/2006/relationships/hyperlink" Target="https://kemsu.ru/abiturient/directions/bachelor/440305ge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kemsu.ru/abiturient/directions/bachelor/440305n/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kemsu.ru/abiturient/directions/bachelor/440305mi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hyperlink" Target="https://kemsu.ru/abiturient/directions/bachelor/460301/" TargetMode="External"/><Relationship Id="rId5" Type="http://schemas.microsoft.com/office/2007/relationships/hdphoto" Target="../media/hdphoto2.wdp"/><Relationship Id="rId10" Type="http://schemas.openxmlformats.org/officeDocument/2006/relationships/hyperlink" Target="https://kemsu.ru/abiturient/directions/bachelor/450301z/" TargetMode="External"/><Relationship Id="rId4" Type="http://schemas.microsoft.com/office/2007/relationships/hdphoto" Target="../media/hdphoto1.wdp"/><Relationship Id="rId9" Type="http://schemas.openxmlformats.org/officeDocument/2006/relationships/hyperlink" Target="https://kemsu.ru/abiturient/directions/bachelor/450301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microsoft.com/office/2007/relationships/hdphoto" Target="../media/hdphoto7.wdp"/><Relationship Id="rId3" Type="http://schemas.openxmlformats.org/officeDocument/2006/relationships/image" Target="../media/image7.png"/><Relationship Id="rId7" Type="http://schemas.openxmlformats.org/officeDocument/2006/relationships/diagramData" Target="../diagrams/data1.xml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microsoft.com/office/2007/relationships/diagramDrawing" Target="../diagrams/drawing1.xml"/><Relationship Id="rId5" Type="http://schemas.microsoft.com/office/2007/relationships/hdphoto" Target="../media/hdphoto2.wdp"/><Relationship Id="rId10" Type="http://schemas.openxmlformats.org/officeDocument/2006/relationships/diagramColors" Target="../diagrams/colors1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esiditsa.ru/wp-content/uploads/2012/09/image003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8" r="20917"/>
          <a:stretch/>
        </p:blipFill>
        <p:spPr bwMode="auto">
          <a:xfrm>
            <a:off x="0" y="0"/>
            <a:ext cx="4355976" cy="366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b="10280"/>
          <a:stretch/>
        </p:blipFill>
        <p:spPr>
          <a:xfrm>
            <a:off x="0" y="3670896"/>
            <a:ext cx="4779430" cy="31904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9"/>
          <a:stretch/>
        </p:blipFill>
        <p:spPr>
          <a:xfrm>
            <a:off x="4355976" y="0"/>
            <a:ext cx="4788025" cy="3701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01778"/>
            <a:ext cx="4788025" cy="315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9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2" t="28087" r="10778" b="42433"/>
          <a:stretch/>
        </p:blipFill>
        <p:spPr>
          <a:xfrm>
            <a:off x="6660232" y="180234"/>
            <a:ext cx="1841795" cy="944510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878190" y="1"/>
            <a:ext cx="2787268" cy="7029399"/>
            <a:chOff x="9111905" y="0"/>
            <a:chExt cx="2497425" cy="6578932"/>
          </a:xfrm>
        </p:grpSpPr>
        <p:sp>
          <p:nvSpPr>
            <p:cNvPr id="21" name="Прямоугольник 20"/>
            <p:cNvSpPr/>
            <p:nvPr/>
          </p:nvSpPr>
          <p:spPr bwMode="auto">
            <a:xfrm>
              <a:off x="10657581" y="0"/>
              <a:ext cx="504056" cy="6480175"/>
            </a:xfrm>
            <a:prstGeom prst="rect">
              <a:avLst/>
            </a:prstGeom>
            <a:solidFill>
              <a:srgbClr val="2DA1D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72567" tIns="36284" rIns="72567" bIns="36284" numCol="1" rtlCol="0" anchor="t" anchorCtr="0" compatLnSpc="1">
              <a:prstTxWarp prst="textNoShape">
                <a:avLst/>
              </a:prstTxWarp>
            </a:bodyPr>
            <a:lstStyle/>
            <a:p>
              <a:pPr defTabSz="35653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428">
                <a:latin typeface="Arial" charset="0"/>
                <a:ea typeface="Microsoft YaHei" charset="-122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369549" y="558939"/>
              <a:ext cx="936104" cy="580002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18698" y="1003901"/>
              <a:ext cx="936104" cy="580002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297541" y="1435949"/>
              <a:ext cx="936104" cy="580002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0411" b="71358"/>
            <a:stretch/>
          </p:blipFill>
          <p:spPr>
            <a:xfrm>
              <a:off x="10579290" y="2084021"/>
              <a:ext cx="582347" cy="580002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075283" y="1871935"/>
              <a:ext cx="1008013" cy="530533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081052"/>
              <a:ext cx="369515" cy="580002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756138"/>
              <a:ext cx="369516" cy="580002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01497" y="4666278"/>
              <a:ext cx="936104" cy="580002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450646" y="5111240"/>
              <a:ext cx="936104" cy="580002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140780" y="5280272"/>
              <a:ext cx="936104" cy="580002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689929" y="5725234"/>
              <a:ext cx="936104" cy="58000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8861" b="71358"/>
            <a:stretch/>
          </p:blipFill>
          <p:spPr>
            <a:xfrm>
              <a:off x="10854802" y="5470331"/>
              <a:ext cx="666875" cy="580002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403951" y="5915293"/>
              <a:ext cx="936104" cy="580002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601317" y="4922802"/>
              <a:ext cx="1008013" cy="530533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111905" y="5595007"/>
              <a:ext cx="1008013" cy="530533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280126" y="6048399"/>
              <a:ext cx="1008013" cy="53053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59740" y="3388466"/>
            <a:ext cx="3969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6428" t="9061" r="13567" b="18388"/>
          <a:stretch/>
        </p:blipFill>
        <p:spPr>
          <a:xfrm>
            <a:off x="5787802" y="1534271"/>
            <a:ext cx="2556264" cy="1846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t="9805" r="32" b="15222"/>
          <a:stretch/>
        </p:blipFill>
        <p:spPr>
          <a:xfrm>
            <a:off x="3275856" y="3861048"/>
            <a:ext cx="2199681" cy="2254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TextBox 29"/>
          <p:cNvSpPr txBox="1"/>
          <p:nvPr/>
        </p:nvSpPr>
        <p:spPr>
          <a:xfrm>
            <a:off x="-258677" y="241427"/>
            <a:ext cx="7268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Современная инфраструктура</a:t>
            </a:r>
          </a:p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и безопасное образовательное пространство</a:t>
            </a:r>
            <a:endParaRPr lang="ru-RU" sz="2000" b="1" dirty="0">
              <a:solidFill>
                <a:srgbClr val="00B0F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3" r="12122"/>
          <a:stretch/>
        </p:blipFill>
        <p:spPr>
          <a:xfrm>
            <a:off x="3052729" y="1534271"/>
            <a:ext cx="2554570" cy="1868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3"/>
          <a:stretch/>
        </p:blipFill>
        <p:spPr>
          <a:xfrm>
            <a:off x="259737" y="1524857"/>
            <a:ext cx="2627013" cy="1951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/>
          <a:stretch/>
        </p:blipFill>
        <p:spPr>
          <a:xfrm>
            <a:off x="5704766" y="3717032"/>
            <a:ext cx="2755666" cy="2549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1"/>
          <a:stretch/>
        </p:blipFill>
        <p:spPr>
          <a:xfrm>
            <a:off x="259737" y="3850131"/>
            <a:ext cx="2788535" cy="2271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6671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2" t="28087" r="10778" b="42433"/>
          <a:stretch/>
        </p:blipFill>
        <p:spPr>
          <a:xfrm>
            <a:off x="6660232" y="180234"/>
            <a:ext cx="1841795" cy="944510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6878190" y="1"/>
            <a:ext cx="2787268" cy="7029399"/>
            <a:chOff x="9111905" y="0"/>
            <a:chExt cx="2497425" cy="6578932"/>
          </a:xfrm>
        </p:grpSpPr>
        <p:sp>
          <p:nvSpPr>
            <p:cNvPr id="31" name="Прямоугольник 30"/>
            <p:cNvSpPr/>
            <p:nvPr/>
          </p:nvSpPr>
          <p:spPr bwMode="auto">
            <a:xfrm>
              <a:off x="10657581" y="0"/>
              <a:ext cx="504056" cy="6480175"/>
            </a:xfrm>
            <a:prstGeom prst="rect">
              <a:avLst/>
            </a:prstGeom>
            <a:solidFill>
              <a:srgbClr val="2DA1D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72567" tIns="36284" rIns="72567" bIns="36284" numCol="1" rtlCol="0" anchor="t" anchorCtr="0" compatLnSpc="1">
              <a:prstTxWarp prst="textNoShape">
                <a:avLst/>
              </a:prstTxWarp>
            </a:bodyPr>
            <a:lstStyle/>
            <a:p>
              <a:pPr defTabSz="35653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428">
                <a:latin typeface="Arial" charset="0"/>
                <a:ea typeface="Microsoft YaHei" charset="-122"/>
              </a:endParaRP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369549" y="558939"/>
              <a:ext cx="936104" cy="580002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18698" y="1003901"/>
              <a:ext cx="936104" cy="580002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297541" y="1435949"/>
              <a:ext cx="936104" cy="580002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0411" b="71358"/>
            <a:stretch/>
          </p:blipFill>
          <p:spPr>
            <a:xfrm>
              <a:off x="10579290" y="2084021"/>
              <a:ext cx="582347" cy="580002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075283" y="1871935"/>
              <a:ext cx="1008013" cy="530533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081052"/>
              <a:ext cx="369515" cy="580002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756138"/>
              <a:ext cx="369516" cy="580002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01497" y="4666278"/>
              <a:ext cx="936104" cy="580002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450646" y="5111240"/>
              <a:ext cx="936104" cy="580002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140780" y="5280272"/>
              <a:ext cx="936104" cy="58000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689929" y="5725234"/>
              <a:ext cx="936104" cy="580002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8861" b="71358"/>
            <a:stretch/>
          </p:blipFill>
          <p:spPr>
            <a:xfrm>
              <a:off x="10854802" y="5470331"/>
              <a:ext cx="666875" cy="580002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403951" y="5915293"/>
              <a:ext cx="936104" cy="580002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601317" y="4922802"/>
              <a:ext cx="1008013" cy="530533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111905" y="5595007"/>
              <a:ext cx="1008013" cy="530533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280126" y="6048399"/>
              <a:ext cx="1008013" cy="530533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-676274" y="283526"/>
            <a:ext cx="8415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Организация образовательной деятельности</a:t>
            </a:r>
          </a:p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в детских садах</a:t>
            </a:r>
            <a:endParaRPr lang="ru-RU" sz="2000" b="1" dirty="0">
              <a:solidFill>
                <a:srgbClr val="00B0F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6" t="388" r="517" b="-388"/>
          <a:stretch/>
        </p:blipFill>
        <p:spPr>
          <a:xfrm>
            <a:off x="159179" y="3907857"/>
            <a:ext cx="2523882" cy="2147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r="11199"/>
          <a:stretch/>
        </p:blipFill>
        <p:spPr>
          <a:xfrm>
            <a:off x="5790016" y="1543115"/>
            <a:ext cx="2510973" cy="2192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7" b="8822"/>
          <a:stretch/>
        </p:blipFill>
        <p:spPr>
          <a:xfrm>
            <a:off x="2859075" y="1296314"/>
            <a:ext cx="2793045" cy="2348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/>
          <a:stretch/>
        </p:blipFill>
        <p:spPr>
          <a:xfrm>
            <a:off x="5796136" y="3911213"/>
            <a:ext cx="2523935" cy="2038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" y="1644687"/>
            <a:ext cx="2525821" cy="1894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5" r="14930"/>
          <a:stretch/>
        </p:blipFill>
        <p:spPr>
          <a:xfrm>
            <a:off x="2936583" y="3958088"/>
            <a:ext cx="2715537" cy="2351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260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2" t="28087" r="10778" b="42433"/>
          <a:stretch/>
        </p:blipFill>
        <p:spPr>
          <a:xfrm>
            <a:off x="6660232" y="180234"/>
            <a:ext cx="1841795" cy="944510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878190" y="1"/>
            <a:ext cx="2787268" cy="7029399"/>
            <a:chOff x="9111905" y="0"/>
            <a:chExt cx="2497425" cy="6578932"/>
          </a:xfrm>
        </p:grpSpPr>
        <p:sp>
          <p:nvSpPr>
            <p:cNvPr id="21" name="Прямоугольник 20"/>
            <p:cNvSpPr/>
            <p:nvPr/>
          </p:nvSpPr>
          <p:spPr bwMode="auto">
            <a:xfrm>
              <a:off x="10657581" y="0"/>
              <a:ext cx="504056" cy="6480175"/>
            </a:xfrm>
            <a:prstGeom prst="rect">
              <a:avLst/>
            </a:prstGeom>
            <a:solidFill>
              <a:srgbClr val="2DA1D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72567" tIns="36284" rIns="72567" bIns="36284" numCol="1" rtlCol="0" anchor="t" anchorCtr="0" compatLnSpc="1">
              <a:prstTxWarp prst="textNoShape">
                <a:avLst/>
              </a:prstTxWarp>
            </a:bodyPr>
            <a:lstStyle/>
            <a:p>
              <a:pPr defTabSz="35653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428">
                <a:latin typeface="Arial" charset="0"/>
                <a:ea typeface="Microsoft YaHei" charset="-122"/>
              </a:endParaRP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369549" y="558939"/>
              <a:ext cx="936104" cy="580002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18698" y="1003901"/>
              <a:ext cx="936104" cy="580002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297541" y="1435949"/>
              <a:ext cx="936104" cy="580002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0411" b="71358"/>
            <a:stretch/>
          </p:blipFill>
          <p:spPr>
            <a:xfrm>
              <a:off x="10579290" y="2084021"/>
              <a:ext cx="582347" cy="580002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075283" y="1871935"/>
              <a:ext cx="1008013" cy="530533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081052"/>
              <a:ext cx="369515" cy="580002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756138"/>
              <a:ext cx="369516" cy="580002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01497" y="4666278"/>
              <a:ext cx="936104" cy="580002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450646" y="5111240"/>
              <a:ext cx="936104" cy="580002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140780" y="5280272"/>
              <a:ext cx="936104" cy="580002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689929" y="5725234"/>
              <a:ext cx="936104" cy="580002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8861" b="71358"/>
            <a:stretch/>
          </p:blipFill>
          <p:spPr>
            <a:xfrm>
              <a:off x="10854802" y="5470331"/>
              <a:ext cx="666875" cy="580002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403951" y="5915293"/>
              <a:ext cx="936104" cy="580002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601317" y="4922802"/>
              <a:ext cx="1008013" cy="530533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111905" y="5595007"/>
              <a:ext cx="1008013" cy="530533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280126" y="6048399"/>
              <a:ext cx="1008013" cy="53053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59740" y="3388466"/>
            <a:ext cx="3969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165090" y="477958"/>
            <a:ext cx="7268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Развитие детского общественного движения</a:t>
            </a:r>
            <a:endParaRPr lang="ru-RU" sz="2000" b="1" dirty="0">
              <a:solidFill>
                <a:srgbClr val="00B0F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83949" y="4897738"/>
            <a:ext cx="3947666" cy="113421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685999" y="4884426"/>
            <a:ext cx="3771592" cy="11300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38" name="TextBox 37"/>
          <p:cNvSpPr txBox="1"/>
          <p:nvPr/>
        </p:nvSpPr>
        <p:spPr>
          <a:xfrm>
            <a:off x="4793297" y="4927626"/>
            <a:ext cx="366429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ЦДТ - 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базовая образовательная организация  по реализации направлений деятельности 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Российского движения школьников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097" y="1814136"/>
            <a:ext cx="3674919" cy="2785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TextBox 39"/>
          <p:cNvSpPr txBox="1"/>
          <p:nvPr/>
        </p:nvSpPr>
        <p:spPr>
          <a:xfrm>
            <a:off x="381485" y="4965028"/>
            <a:ext cx="3881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Местное отделение Всероссийского детско-юношеского военно-патриотического движения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МБУ ДО «Детско-юношеский центр»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10066"/>
            <a:ext cx="3723613" cy="281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825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07"/>
          <a:stretch/>
        </p:blipFill>
        <p:spPr>
          <a:xfrm>
            <a:off x="1" y="5427702"/>
            <a:ext cx="8603249" cy="14972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9740" y="3388466"/>
            <a:ext cx="3969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2" t="28087" r="10778" b="42433"/>
          <a:stretch/>
        </p:blipFill>
        <p:spPr>
          <a:xfrm>
            <a:off x="6660232" y="180234"/>
            <a:ext cx="1841795" cy="94451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878190" y="1"/>
            <a:ext cx="2787268" cy="7029399"/>
            <a:chOff x="9111905" y="0"/>
            <a:chExt cx="2497425" cy="6578932"/>
          </a:xfrm>
        </p:grpSpPr>
        <p:sp>
          <p:nvSpPr>
            <p:cNvPr id="9" name="Прямоугольник 8"/>
            <p:cNvSpPr/>
            <p:nvPr/>
          </p:nvSpPr>
          <p:spPr bwMode="auto">
            <a:xfrm>
              <a:off x="10657581" y="0"/>
              <a:ext cx="504056" cy="6480175"/>
            </a:xfrm>
            <a:prstGeom prst="rect">
              <a:avLst/>
            </a:prstGeom>
            <a:solidFill>
              <a:srgbClr val="2DA1D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72567" tIns="36284" rIns="72567" bIns="36284" numCol="1" rtlCol="0" anchor="t" anchorCtr="0" compatLnSpc="1">
              <a:prstTxWarp prst="textNoShape">
                <a:avLst/>
              </a:prstTxWarp>
            </a:bodyPr>
            <a:lstStyle/>
            <a:p>
              <a:pPr defTabSz="35653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428">
                <a:latin typeface="Arial" charset="0"/>
                <a:ea typeface="Microsoft YaHei" charset="-122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369549" y="558939"/>
              <a:ext cx="936104" cy="58000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18698" y="1003901"/>
              <a:ext cx="936104" cy="58000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297541" y="1435949"/>
              <a:ext cx="936104" cy="58000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0411" b="71358"/>
            <a:stretch/>
          </p:blipFill>
          <p:spPr>
            <a:xfrm>
              <a:off x="10579290" y="2084021"/>
              <a:ext cx="582347" cy="580002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075283" y="1871935"/>
              <a:ext cx="1008013" cy="530533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081052"/>
              <a:ext cx="369515" cy="580002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756138"/>
              <a:ext cx="369516" cy="58000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01497" y="4666278"/>
              <a:ext cx="936104" cy="580002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450646" y="5111240"/>
              <a:ext cx="936104" cy="58000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140780" y="5280272"/>
              <a:ext cx="936104" cy="580002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689929" y="5725234"/>
              <a:ext cx="936104" cy="580002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8861" b="71358"/>
            <a:stretch/>
          </p:blipFill>
          <p:spPr>
            <a:xfrm>
              <a:off x="10854802" y="5470331"/>
              <a:ext cx="666875" cy="580002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403951" y="5915293"/>
              <a:ext cx="936104" cy="580002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601317" y="4922802"/>
              <a:ext cx="1008013" cy="530533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111905" y="5595007"/>
              <a:ext cx="1008013" cy="530533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280126" y="6048399"/>
              <a:ext cx="1008013" cy="530533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531233" y="188640"/>
            <a:ext cx="726836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Контакты:</a:t>
            </a:r>
          </a:p>
          <a:p>
            <a:pPr algn="ctr"/>
            <a:endParaRPr lang="ru-RU" sz="2000" b="1" dirty="0" smtClean="0">
              <a:solidFill>
                <a:srgbClr val="00B0F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МКУ «Управление образованием </a:t>
            </a:r>
          </a:p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Междуреченского городского округа»</a:t>
            </a:r>
          </a:p>
          <a:p>
            <a:pPr algn="ctr"/>
            <a:r>
              <a:rPr lang="ru-RU" sz="2000" b="1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652870, Кемеровская область, г. </a:t>
            </a:r>
            <a:r>
              <a:rPr lang="ru-RU" sz="20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Междуреченск,</a:t>
            </a:r>
          </a:p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пр</a:t>
            </a:r>
            <a:r>
              <a:rPr lang="ru-RU" sz="2000" b="1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. 50 лет Комсомола, </a:t>
            </a:r>
            <a:r>
              <a:rPr lang="ru-RU" sz="20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36а</a:t>
            </a:r>
          </a:p>
          <a:p>
            <a:pPr algn="ctr"/>
            <a:endParaRPr lang="ru-RU" sz="2000" b="1" dirty="0">
              <a:solidFill>
                <a:srgbClr val="00B0F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Телефоны:</a:t>
            </a:r>
            <a:endParaRPr lang="ru-RU" sz="2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    8 </a:t>
            </a:r>
            <a:r>
              <a:rPr lang="ru-RU" sz="2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(38475) </a:t>
            </a:r>
            <a:r>
              <a:rPr lang="ru-RU" sz="20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2-76-33 – приемная, </a:t>
            </a:r>
            <a:r>
              <a:rPr lang="ru-RU" sz="20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Красова</a:t>
            </a:r>
            <a:r>
              <a:rPr lang="ru-RU" sz="20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Наталья Ивановна,</a:t>
            </a:r>
            <a:endParaRPr lang="ru-RU" sz="2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   mkyyo@yandex.ru</a:t>
            </a:r>
          </a:p>
          <a:p>
            <a:endParaRPr lang="ru-RU" sz="2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cs typeface="Times New Roman" pitchFamily="18" charset="0"/>
              </a:rPr>
              <a:t>    8 </a:t>
            </a:r>
            <a:r>
              <a:rPr lang="ru-RU" sz="2000" b="1" dirty="0">
                <a:solidFill>
                  <a:srgbClr val="0070C0"/>
                </a:solidFill>
                <a:cs typeface="Times New Roman" pitchFamily="18" charset="0"/>
              </a:rPr>
              <a:t>(38475) </a:t>
            </a:r>
            <a:r>
              <a:rPr lang="ru-RU" sz="2000" b="1" dirty="0" smtClean="0">
                <a:solidFill>
                  <a:srgbClr val="0070C0"/>
                </a:solidFill>
                <a:cs typeface="Times New Roman" pitchFamily="18" charset="0"/>
              </a:rPr>
              <a:t>4-39-04 - начальник отдела кадров,</a:t>
            </a:r>
          </a:p>
          <a:p>
            <a:r>
              <a:rPr lang="ru-RU" sz="2000" b="1" dirty="0" smtClean="0">
                <a:solidFill>
                  <a:srgbClr val="0070C0"/>
                </a:solidFill>
                <a:cs typeface="Times New Roman" pitchFamily="18" charset="0"/>
              </a:rPr>
              <a:t>    Морозова Светлана Владимировна</a:t>
            </a:r>
          </a:p>
          <a:p>
            <a:endParaRPr lang="ru-RU" sz="2000" b="1" dirty="0">
              <a:solidFill>
                <a:srgbClr val="0070C0"/>
              </a:solidFill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cs typeface="Times New Roman" pitchFamily="18" charset="0"/>
              </a:rPr>
              <a:t>    8 </a:t>
            </a:r>
            <a:r>
              <a:rPr lang="ru-RU" sz="2000" b="1" dirty="0">
                <a:solidFill>
                  <a:srgbClr val="0070C0"/>
                </a:solidFill>
                <a:cs typeface="Times New Roman" pitchFamily="18" charset="0"/>
              </a:rPr>
              <a:t>(38475) </a:t>
            </a:r>
            <a:r>
              <a:rPr lang="ru-RU" sz="2000" b="1" dirty="0" smtClean="0">
                <a:solidFill>
                  <a:srgbClr val="0070C0"/>
                </a:solidFill>
                <a:cs typeface="Times New Roman" pitchFamily="18" charset="0"/>
              </a:rPr>
              <a:t>2-70-47 </a:t>
            </a:r>
            <a:r>
              <a:rPr lang="ru-RU" sz="2000" b="1" dirty="0">
                <a:solidFill>
                  <a:srgbClr val="0070C0"/>
                </a:solidFill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rgbClr val="0070C0"/>
                </a:solidFill>
                <a:cs typeface="Times New Roman" pitchFamily="18" charset="0"/>
              </a:rPr>
              <a:t>заместитель начальника по       </a:t>
            </a:r>
          </a:p>
          <a:p>
            <a:r>
              <a:rPr lang="ru-RU" sz="20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cs typeface="Times New Roman" pitchFamily="18" charset="0"/>
              </a:rPr>
              <a:t>   организационно-кадровым и правовым вопросам,</a:t>
            </a:r>
          </a:p>
          <a:p>
            <a:r>
              <a:rPr lang="ru-RU" sz="20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cs typeface="Times New Roman" pitchFamily="18" charset="0"/>
              </a:rPr>
              <a:t>   </a:t>
            </a:r>
            <a:r>
              <a:rPr lang="ru-RU" sz="2000" b="1" dirty="0" err="1" smtClean="0">
                <a:solidFill>
                  <a:srgbClr val="0070C0"/>
                </a:solidFill>
                <a:cs typeface="Times New Roman" pitchFamily="18" charset="0"/>
              </a:rPr>
              <a:t>Шачнева</a:t>
            </a:r>
            <a:r>
              <a:rPr lang="ru-RU" sz="2000" b="1" dirty="0" smtClean="0">
                <a:solidFill>
                  <a:srgbClr val="0070C0"/>
                </a:solidFill>
                <a:cs typeface="Times New Roman" pitchFamily="18" charset="0"/>
              </a:rPr>
              <a:t> Анна Сергеевна</a:t>
            </a:r>
            <a:endParaRPr lang="ru-RU" sz="2000" b="1" dirty="0">
              <a:solidFill>
                <a:srgbClr val="0070C0"/>
              </a:solidFill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3" y="2708920"/>
            <a:ext cx="570626" cy="47014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3" y="3656062"/>
            <a:ext cx="570626" cy="47014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3" y="4592752"/>
            <a:ext cx="570626" cy="47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6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59740" y="3388466"/>
            <a:ext cx="3969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-66293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70C0"/>
                </a:solidFill>
              </a:rPr>
              <a:t>Спасибо за внимание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0" y="764705"/>
            <a:ext cx="9144000" cy="6093296"/>
            <a:chOff x="609065" y="1772816"/>
            <a:chExt cx="7059279" cy="451036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1506" y="1772817"/>
              <a:ext cx="3748594" cy="2417843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065" y="4020480"/>
              <a:ext cx="3676605" cy="2262696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056"/>
            <a:stretch/>
          </p:blipFill>
          <p:spPr>
            <a:xfrm>
              <a:off x="621168" y="1772816"/>
              <a:ext cx="3664503" cy="231172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670" y="4079108"/>
              <a:ext cx="3382674" cy="2204068"/>
            </a:xfrm>
            <a:prstGeom prst="rect">
              <a:avLst/>
            </a:prstGeom>
          </p:spPr>
        </p:pic>
      </p:grp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6"/>
          <a:stretch/>
        </p:blipFill>
        <p:spPr>
          <a:xfrm>
            <a:off x="15677" y="3861048"/>
            <a:ext cx="4762367" cy="299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1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2" t="28087" r="10778" b="42433"/>
          <a:stretch/>
        </p:blipFill>
        <p:spPr>
          <a:xfrm>
            <a:off x="5650724" y="207641"/>
            <a:ext cx="2517606" cy="1291080"/>
          </a:xfrm>
          <a:prstGeom prst="rect">
            <a:avLst/>
          </a:prstGeom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674926" y="2397716"/>
            <a:ext cx="7641188" cy="13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1425" tIns="35712" rIns="71425" bIns="35712">
            <a:spAutoFit/>
          </a:bodyPr>
          <a:lstStyle/>
          <a:p>
            <a:pPr>
              <a:tabLst>
                <a:tab pos="574487" algn="l"/>
                <a:tab pos="1148974" algn="l"/>
                <a:tab pos="1723461" algn="l"/>
                <a:tab pos="2297948" algn="l"/>
                <a:tab pos="2872435" algn="l"/>
                <a:tab pos="3446922" algn="l"/>
                <a:tab pos="4021409" algn="l"/>
                <a:tab pos="4595896" algn="l"/>
                <a:tab pos="5170383" algn="l"/>
                <a:tab pos="5744870" algn="l"/>
                <a:tab pos="6319357" algn="l"/>
                <a:tab pos="6893844" algn="l"/>
                <a:tab pos="7468332" algn="l"/>
              </a:tabLst>
            </a:pPr>
            <a:r>
              <a:rPr lang="ru-RU" sz="2857" dirty="0">
                <a:solidFill>
                  <a:srgbClr val="2DA1D8"/>
                </a:solidFill>
                <a:latin typeface="Franklin Gothic Medium" panose="020B0603020102020204" pitchFamily="34" charset="0"/>
              </a:rPr>
              <a:t>Поддержка кадрового потенциала</a:t>
            </a:r>
          </a:p>
          <a:p>
            <a:pPr>
              <a:tabLst>
                <a:tab pos="574487" algn="l"/>
                <a:tab pos="1148974" algn="l"/>
                <a:tab pos="1723461" algn="l"/>
                <a:tab pos="2297948" algn="l"/>
                <a:tab pos="2872435" algn="l"/>
                <a:tab pos="3446922" algn="l"/>
                <a:tab pos="4021409" algn="l"/>
                <a:tab pos="4595896" algn="l"/>
                <a:tab pos="5170383" algn="l"/>
                <a:tab pos="5744870" algn="l"/>
                <a:tab pos="6319357" algn="l"/>
                <a:tab pos="6893844" algn="l"/>
                <a:tab pos="7468332" algn="l"/>
              </a:tabLst>
            </a:pPr>
            <a:r>
              <a:rPr lang="ru-RU" sz="2857" dirty="0">
                <a:solidFill>
                  <a:srgbClr val="2DA1D8"/>
                </a:solidFill>
                <a:latin typeface="Franklin Gothic Medium" panose="020B0603020102020204" pitchFamily="34" charset="0"/>
              </a:rPr>
              <a:t>в системе образования Междуреченского</a:t>
            </a:r>
          </a:p>
          <a:p>
            <a:pPr>
              <a:tabLst>
                <a:tab pos="574487" algn="l"/>
                <a:tab pos="1148974" algn="l"/>
                <a:tab pos="1723461" algn="l"/>
                <a:tab pos="2297948" algn="l"/>
                <a:tab pos="2872435" algn="l"/>
                <a:tab pos="3446922" algn="l"/>
                <a:tab pos="4021409" algn="l"/>
                <a:tab pos="4595896" algn="l"/>
                <a:tab pos="5170383" algn="l"/>
                <a:tab pos="5744870" algn="l"/>
                <a:tab pos="6319357" algn="l"/>
                <a:tab pos="6893844" algn="l"/>
                <a:tab pos="7468332" algn="l"/>
              </a:tabLst>
            </a:pPr>
            <a:r>
              <a:rPr lang="ru-RU" sz="2857" dirty="0">
                <a:solidFill>
                  <a:srgbClr val="2DA1D8"/>
                </a:solidFill>
                <a:latin typeface="Franklin Gothic Medium" panose="020B0603020102020204" pitchFamily="34" charset="0"/>
              </a:rPr>
              <a:t>городского округа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742052" cy="89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87686" y="4220016"/>
            <a:ext cx="6057482" cy="148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1425" tIns="35712" rIns="71425" bIns="35712">
            <a:spAutoFit/>
          </a:bodyPr>
          <a:lstStyle/>
          <a:p>
            <a:pPr>
              <a:tabLst>
                <a:tab pos="574487" algn="l"/>
                <a:tab pos="1148974" algn="l"/>
                <a:tab pos="1723461" algn="l"/>
                <a:tab pos="2297948" algn="l"/>
                <a:tab pos="2872435" algn="l"/>
                <a:tab pos="3446922" algn="l"/>
                <a:tab pos="4021409" algn="l"/>
                <a:tab pos="4595896" algn="l"/>
                <a:tab pos="5170383" algn="l"/>
                <a:tab pos="5744870" algn="l"/>
                <a:tab pos="6319357" algn="l"/>
                <a:tab pos="6893844" algn="l"/>
                <a:tab pos="7468332" algn="l"/>
              </a:tabLst>
            </a:pPr>
            <a:endParaRPr lang="ru-RU" sz="3200" dirty="0">
              <a:solidFill>
                <a:srgbClr val="000000"/>
              </a:solidFill>
              <a:latin typeface="Futura PT Medium" pitchFamily="32" charset="0"/>
            </a:endParaRPr>
          </a:p>
          <a:p>
            <a:pPr>
              <a:tabLst>
                <a:tab pos="574487" algn="l"/>
                <a:tab pos="1148974" algn="l"/>
                <a:tab pos="1723461" algn="l"/>
                <a:tab pos="2297948" algn="l"/>
                <a:tab pos="2872435" algn="l"/>
                <a:tab pos="3446922" algn="l"/>
                <a:tab pos="4021409" algn="l"/>
                <a:tab pos="4595896" algn="l"/>
                <a:tab pos="5170383" algn="l"/>
                <a:tab pos="5744870" algn="l"/>
                <a:tab pos="6319357" algn="l"/>
                <a:tab pos="6893844" algn="l"/>
                <a:tab pos="7468332" algn="l"/>
              </a:tabLst>
            </a:pPr>
            <a:r>
              <a:rPr lang="ru-RU" sz="20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докладчик – Ненилин Сергей Николаевич, начальник МКУ </a:t>
            </a:r>
            <a:r>
              <a:rPr lang="ru-RU" sz="200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«Управление образованием Междуреченского городского округа»</a:t>
            </a:r>
            <a:endParaRPr lang="ru-RU" sz="2000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889159" y="0"/>
            <a:ext cx="2795409" cy="6950781"/>
            <a:chOff x="9111905" y="0"/>
            <a:chExt cx="2497425" cy="6578932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10657581" y="0"/>
              <a:ext cx="504056" cy="6480175"/>
            </a:xfrm>
            <a:prstGeom prst="rect">
              <a:avLst/>
            </a:prstGeom>
            <a:solidFill>
              <a:srgbClr val="2DA1D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72567" tIns="36284" rIns="72567" bIns="36284" numCol="1" rtlCol="0" anchor="t" anchorCtr="0" compatLnSpc="1">
              <a:prstTxWarp prst="textNoShape">
                <a:avLst/>
              </a:prstTxWarp>
            </a:bodyPr>
            <a:lstStyle/>
            <a:p>
              <a:pPr defTabSz="35653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428">
                <a:latin typeface="Arial" charset="0"/>
                <a:ea typeface="Microsoft YaHei" charset="-122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369549" y="558939"/>
              <a:ext cx="936104" cy="58000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18698" y="1003901"/>
              <a:ext cx="936104" cy="58000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297541" y="1435949"/>
              <a:ext cx="936104" cy="58000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0411" b="71358"/>
            <a:stretch/>
          </p:blipFill>
          <p:spPr>
            <a:xfrm>
              <a:off x="10579290" y="2084021"/>
              <a:ext cx="582347" cy="580002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075283" y="1871935"/>
              <a:ext cx="1008013" cy="530533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081052"/>
              <a:ext cx="369515" cy="580002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756138"/>
              <a:ext cx="369516" cy="58000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01497" y="4666278"/>
              <a:ext cx="936104" cy="580002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450646" y="5111240"/>
              <a:ext cx="936104" cy="58000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140780" y="5280272"/>
              <a:ext cx="936104" cy="580002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689929" y="5725234"/>
              <a:ext cx="936104" cy="58000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8861" b="71358"/>
            <a:stretch/>
          </p:blipFill>
          <p:spPr>
            <a:xfrm>
              <a:off x="10854802" y="5470331"/>
              <a:ext cx="666875" cy="580002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403951" y="5915293"/>
              <a:ext cx="936104" cy="580002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601317" y="4922802"/>
              <a:ext cx="1008013" cy="53053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111905" y="5595007"/>
              <a:ext cx="1008013" cy="530533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280126" y="6048399"/>
              <a:ext cx="1008013" cy="530533"/>
            </a:xfrm>
            <a:prstGeom prst="rect">
              <a:avLst/>
            </a:prstGeom>
          </p:spPr>
        </p:pic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53" y="392400"/>
            <a:ext cx="1141301" cy="902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8264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-108520" y="286726"/>
            <a:ext cx="7268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Образование города Междуреченска по состоянию на </a:t>
            </a:r>
            <a:r>
              <a:rPr lang="ru-RU" sz="20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01.03.2021 г</a:t>
            </a:r>
            <a:r>
              <a:rPr lang="ru-RU" sz="2000" b="1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pic>
        <p:nvPicPr>
          <p:cNvPr id="78" name="Picture 4" descr="https://s.pfst.net/2013.02/2014319818697b59925f6d5abdab833dba4a357fff8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" r="5635"/>
          <a:stretch/>
        </p:blipFill>
        <p:spPr bwMode="auto">
          <a:xfrm>
            <a:off x="1831400" y="1872852"/>
            <a:ext cx="471929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Группа 78"/>
          <p:cNvGrpSpPr/>
          <p:nvPr/>
        </p:nvGrpSpPr>
        <p:grpSpPr>
          <a:xfrm>
            <a:off x="409873" y="1504080"/>
            <a:ext cx="2158163" cy="2120142"/>
            <a:chOff x="1590675" y="652250"/>
            <a:chExt cx="1989194" cy="2052850"/>
          </a:xfrm>
        </p:grpSpPr>
        <p:sp>
          <p:nvSpPr>
            <p:cNvPr id="80" name="Круговая 79"/>
            <p:cNvSpPr/>
            <p:nvPr/>
          </p:nvSpPr>
          <p:spPr>
            <a:xfrm>
              <a:off x="1590675" y="1000125"/>
              <a:ext cx="1704975" cy="1704975"/>
            </a:xfrm>
            <a:prstGeom prst="pie">
              <a:avLst>
                <a:gd name="adj1" fmla="val 586509"/>
                <a:gd name="adj2" fmla="val 15509742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81" name="Рисунок 8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81"/>
            <a:stretch/>
          </p:blipFill>
          <p:spPr>
            <a:xfrm>
              <a:off x="2433928" y="652250"/>
              <a:ext cx="1145941" cy="12074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2" name="TextBox 81"/>
            <p:cNvSpPr txBox="1"/>
            <p:nvPr/>
          </p:nvSpPr>
          <p:spPr>
            <a:xfrm>
              <a:off x="1590675" y="1914644"/>
              <a:ext cx="1810119" cy="536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u="sng" dirty="0" smtClean="0"/>
                <a:t>39 детских садов</a:t>
              </a:r>
            </a:p>
            <a:p>
              <a:pPr algn="ctr"/>
              <a:r>
                <a:rPr lang="ru-RU" sz="1100" b="1" dirty="0" smtClean="0"/>
                <a:t>5256 воспитанника</a:t>
              </a:r>
              <a:endParaRPr lang="ru-RU" sz="1100" b="1" dirty="0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3294094" y="1184421"/>
            <a:ext cx="1981527" cy="1803711"/>
            <a:chOff x="3895725" y="259941"/>
            <a:chExt cx="1875733" cy="1787934"/>
          </a:xfrm>
        </p:grpSpPr>
        <p:sp>
          <p:nvSpPr>
            <p:cNvPr id="84" name="Круговая 83"/>
            <p:cNvSpPr/>
            <p:nvPr/>
          </p:nvSpPr>
          <p:spPr>
            <a:xfrm>
              <a:off x="3895725" y="342900"/>
              <a:ext cx="1704975" cy="1704975"/>
            </a:xfrm>
            <a:prstGeom prst="pie">
              <a:avLst>
                <a:gd name="adj1" fmla="val 429836"/>
                <a:gd name="adj2" fmla="val 15545748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985287" y="1268204"/>
              <a:ext cx="1547588" cy="549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u="sng" dirty="0" smtClean="0"/>
                <a:t>19 школ</a:t>
              </a:r>
            </a:p>
            <a:p>
              <a:pPr algn="ctr"/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12106 обучающихся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pic>
          <p:nvPicPr>
            <p:cNvPr id="86" name="Рисунок 8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37" t="1" r="8515" b="15161"/>
            <a:stretch/>
          </p:blipFill>
          <p:spPr>
            <a:xfrm>
              <a:off x="4748212" y="259941"/>
              <a:ext cx="1023246" cy="9310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89" name="Группа 88"/>
          <p:cNvGrpSpPr/>
          <p:nvPr/>
        </p:nvGrpSpPr>
        <p:grpSpPr>
          <a:xfrm>
            <a:off x="514275" y="4086592"/>
            <a:ext cx="2152953" cy="1906361"/>
            <a:chOff x="6267369" y="3179740"/>
            <a:chExt cx="1879371" cy="1748165"/>
          </a:xfrm>
        </p:grpSpPr>
        <p:grpSp>
          <p:nvGrpSpPr>
            <p:cNvPr id="90" name="Группа 89"/>
            <p:cNvGrpSpPr/>
            <p:nvPr/>
          </p:nvGrpSpPr>
          <p:grpSpPr>
            <a:xfrm>
              <a:off x="6267369" y="3222930"/>
              <a:ext cx="1704975" cy="1704975"/>
              <a:chOff x="1590675" y="1017880"/>
              <a:chExt cx="1704975" cy="1704975"/>
            </a:xfrm>
          </p:grpSpPr>
          <p:sp>
            <p:nvSpPr>
              <p:cNvPr id="94" name="Круговая 93"/>
              <p:cNvSpPr/>
              <p:nvPr/>
            </p:nvSpPr>
            <p:spPr>
              <a:xfrm>
                <a:off x="1590675" y="1017880"/>
                <a:ext cx="1704975" cy="1704975"/>
              </a:xfrm>
              <a:prstGeom prst="pie">
                <a:avLst>
                  <a:gd name="adj1" fmla="val 586509"/>
                  <a:gd name="adj2" fmla="val 15509742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1754586" y="1930681"/>
                <a:ext cx="1420578" cy="479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u="sng" dirty="0" smtClean="0"/>
                  <a:t>1 Детский дом</a:t>
                </a:r>
              </a:p>
              <a:p>
                <a:pPr algn="ctr"/>
                <a:r>
                  <a:rPr lang="ru-RU" sz="1200" b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51 воспитанник</a:t>
                </a:r>
                <a:endParaRPr lang="ru-RU" sz="1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7951" y="3179740"/>
              <a:ext cx="1048789" cy="9020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99" name="Группа 98"/>
          <p:cNvGrpSpPr/>
          <p:nvPr/>
        </p:nvGrpSpPr>
        <p:grpSpPr>
          <a:xfrm>
            <a:off x="5621887" y="4083160"/>
            <a:ext cx="2235245" cy="1699070"/>
            <a:chOff x="1386087" y="1000125"/>
            <a:chExt cx="2135170" cy="1704975"/>
          </a:xfrm>
        </p:grpSpPr>
        <p:sp>
          <p:nvSpPr>
            <p:cNvPr id="101" name="Круговая 100"/>
            <p:cNvSpPr/>
            <p:nvPr/>
          </p:nvSpPr>
          <p:spPr>
            <a:xfrm>
              <a:off x="1590675" y="1000125"/>
              <a:ext cx="1704975" cy="1704975"/>
            </a:xfrm>
            <a:prstGeom prst="pie">
              <a:avLst>
                <a:gd name="adj1" fmla="val 586509"/>
                <a:gd name="adj2" fmla="val 15509742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386087" y="1885710"/>
              <a:ext cx="2135170" cy="710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u="sng" dirty="0" smtClean="0"/>
                <a:t>МБУ </a:t>
              </a:r>
              <a:endParaRPr lang="en-US" sz="1400" b="1" u="sng" dirty="0" smtClean="0"/>
            </a:p>
            <a:p>
              <a:pPr algn="ctr"/>
              <a:r>
                <a:rPr lang="ru-RU" sz="1400" b="1" u="sng" dirty="0" smtClean="0"/>
                <a:t>«Комбинат питания»</a:t>
              </a:r>
            </a:p>
            <a:p>
              <a:pPr algn="ctr"/>
              <a:r>
                <a:rPr lang="ru-RU" sz="1200" b="1" dirty="0" smtClean="0">
                  <a:solidFill>
                    <a:schemeClr val="accent4">
                      <a:lumMod val="50000"/>
                    </a:schemeClr>
                  </a:solidFill>
                </a:rPr>
                <a:t>12106 обучающихся</a:t>
              </a:r>
              <a:endParaRPr lang="ru-RU" sz="12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113" name="Группа 112"/>
          <p:cNvGrpSpPr/>
          <p:nvPr/>
        </p:nvGrpSpPr>
        <p:grpSpPr>
          <a:xfrm>
            <a:off x="3048801" y="4459657"/>
            <a:ext cx="2315287" cy="2281711"/>
            <a:chOff x="6035678" y="1805906"/>
            <a:chExt cx="2072957" cy="2146077"/>
          </a:xfrm>
        </p:grpSpPr>
        <p:pic>
          <p:nvPicPr>
            <p:cNvPr id="121" name="Рисунок 1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7493">
              <a:off x="6411115" y="1805906"/>
              <a:ext cx="1392745" cy="7834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128" name="Группа 127"/>
            <p:cNvGrpSpPr/>
            <p:nvPr/>
          </p:nvGrpSpPr>
          <p:grpSpPr>
            <a:xfrm>
              <a:off x="6035678" y="2095888"/>
              <a:ext cx="2072957" cy="1856095"/>
              <a:chOff x="3835404" y="2438400"/>
              <a:chExt cx="2072957" cy="1856095"/>
            </a:xfrm>
          </p:grpSpPr>
          <p:pic>
            <p:nvPicPr>
              <p:cNvPr id="129" name="Рисунок 128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124" b="89888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5257" y="2833692"/>
                <a:ext cx="1213104" cy="5425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pSp>
            <p:nvGrpSpPr>
              <p:cNvPr id="130" name="Группа 129"/>
              <p:cNvGrpSpPr/>
              <p:nvPr/>
            </p:nvGrpSpPr>
            <p:grpSpPr>
              <a:xfrm>
                <a:off x="3879382" y="2438400"/>
                <a:ext cx="1780920" cy="1856095"/>
                <a:chOff x="1574332" y="1000125"/>
                <a:chExt cx="1780920" cy="1856095"/>
              </a:xfrm>
            </p:grpSpPr>
            <p:sp>
              <p:nvSpPr>
                <p:cNvPr id="132" name="Круговая 131"/>
                <p:cNvSpPr/>
                <p:nvPr/>
              </p:nvSpPr>
              <p:spPr>
                <a:xfrm>
                  <a:off x="1590675" y="1000125"/>
                  <a:ext cx="1704975" cy="1704975"/>
                </a:xfrm>
                <a:prstGeom prst="pie">
                  <a:avLst>
                    <a:gd name="adj1" fmla="val 655948"/>
                    <a:gd name="adj2" fmla="val 9915753"/>
                  </a:avLst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3" name="TextBox 132"/>
                <p:cNvSpPr txBox="1"/>
                <p:nvPr/>
              </p:nvSpPr>
              <p:spPr>
                <a:xfrm>
                  <a:off x="1574332" y="1915406"/>
                  <a:ext cx="1780920" cy="9408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b="1" u="sng" dirty="0" smtClean="0"/>
                    <a:t>2 Учреждения дополнительного образования, ДОЛ «Чайка»</a:t>
                  </a:r>
                </a:p>
                <a:p>
                  <a:pPr algn="ctr"/>
                  <a:r>
                    <a:rPr lang="ru-RU" sz="1100" b="1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8110 обучающихся</a:t>
                  </a:r>
                  <a:endParaRPr lang="ru-RU" sz="1100" b="1" dirty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pic>
            <p:nvPicPr>
              <p:cNvPr id="131" name="Рисунок 13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5404" y="2635623"/>
                <a:ext cx="859853" cy="74377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grpSp>
        <p:nvGrpSpPr>
          <p:cNvPr id="134" name="Группа 133"/>
          <p:cNvGrpSpPr/>
          <p:nvPr/>
        </p:nvGrpSpPr>
        <p:grpSpPr>
          <a:xfrm>
            <a:off x="5732238" y="1585943"/>
            <a:ext cx="2043868" cy="1765624"/>
            <a:chOff x="1826895" y="3190779"/>
            <a:chExt cx="1928582" cy="1750180"/>
          </a:xfrm>
        </p:grpSpPr>
        <p:grpSp>
          <p:nvGrpSpPr>
            <p:cNvPr id="135" name="Группа 134"/>
            <p:cNvGrpSpPr/>
            <p:nvPr/>
          </p:nvGrpSpPr>
          <p:grpSpPr>
            <a:xfrm>
              <a:off x="1826895" y="3235984"/>
              <a:ext cx="1704975" cy="1704975"/>
              <a:chOff x="1590675" y="1000125"/>
              <a:chExt cx="1704975" cy="1704975"/>
            </a:xfrm>
          </p:grpSpPr>
          <p:sp>
            <p:nvSpPr>
              <p:cNvPr id="137" name="Круговая 136"/>
              <p:cNvSpPr/>
              <p:nvPr/>
            </p:nvSpPr>
            <p:spPr>
              <a:xfrm>
                <a:off x="1590675" y="1000125"/>
                <a:ext cx="1704975" cy="1704975"/>
              </a:xfrm>
              <a:prstGeom prst="pie">
                <a:avLst>
                  <a:gd name="adj1" fmla="val 586509"/>
                  <a:gd name="adj2" fmla="val 15509742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1590675" y="1890533"/>
                <a:ext cx="1609725" cy="533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u="sng" dirty="0" smtClean="0"/>
                  <a:t>1 Центр ПМСС</a:t>
                </a:r>
              </a:p>
              <a:p>
                <a:pPr algn="ctr"/>
                <a:r>
                  <a:rPr lang="ru-RU" sz="11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2055 обучающихся</a:t>
                </a:r>
                <a:endParaRPr lang="ru-RU" sz="11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136" name="Рисунок 13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2361" y="3190779"/>
              <a:ext cx="1073116" cy="8693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39" name="Picture 4" descr="http://school2.m-sk.ru/images/p204_img_642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509" y="3861048"/>
            <a:ext cx="1230713" cy="1052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2" t="28087" r="10778" b="42433"/>
          <a:stretch/>
        </p:blipFill>
        <p:spPr>
          <a:xfrm>
            <a:off x="6720359" y="208148"/>
            <a:ext cx="1841795" cy="944510"/>
          </a:xfrm>
          <a:prstGeom prst="rect">
            <a:avLst/>
          </a:prstGeom>
        </p:spPr>
      </p:pic>
      <p:grpSp>
        <p:nvGrpSpPr>
          <p:cNvPr id="45" name="Группа 44"/>
          <p:cNvGrpSpPr/>
          <p:nvPr/>
        </p:nvGrpSpPr>
        <p:grpSpPr>
          <a:xfrm>
            <a:off x="6878190" y="1"/>
            <a:ext cx="2787268" cy="7029399"/>
            <a:chOff x="9111905" y="0"/>
            <a:chExt cx="2497425" cy="6578932"/>
          </a:xfrm>
        </p:grpSpPr>
        <p:sp>
          <p:nvSpPr>
            <p:cNvPr id="46" name="Прямоугольник 45"/>
            <p:cNvSpPr/>
            <p:nvPr/>
          </p:nvSpPr>
          <p:spPr bwMode="auto">
            <a:xfrm>
              <a:off x="10657581" y="0"/>
              <a:ext cx="504056" cy="6480175"/>
            </a:xfrm>
            <a:prstGeom prst="rect">
              <a:avLst/>
            </a:prstGeom>
            <a:solidFill>
              <a:srgbClr val="2DA1D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72567" tIns="36284" rIns="72567" bIns="36284" numCol="1" rtlCol="0" anchor="t" anchorCtr="0" compatLnSpc="1">
              <a:prstTxWarp prst="textNoShape">
                <a:avLst/>
              </a:prstTxWarp>
            </a:bodyPr>
            <a:lstStyle/>
            <a:p>
              <a:pPr defTabSz="35653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428">
                <a:latin typeface="Arial" charset="0"/>
                <a:ea typeface="Microsoft YaHei" charset="-122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369549" y="558939"/>
              <a:ext cx="936104" cy="580002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18698" y="1003901"/>
              <a:ext cx="936104" cy="580002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297541" y="1435949"/>
              <a:ext cx="936104" cy="580002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0411" b="71358"/>
            <a:stretch/>
          </p:blipFill>
          <p:spPr>
            <a:xfrm>
              <a:off x="10579290" y="2084021"/>
              <a:ext cx="582347" cy="580002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075283" y="1871935"/>
              <a:ext cx="1008013" cy="530533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081052"/>
              <a:ext cx="369515" cy="580002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756138"/>
              <a:ext cx="369516" cy="580002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01497" y="4666278"/>
              <a:ext cx="936104" cy="580002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450646" y="5111240"/>
              <a:ext cx="936104" cy="580002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140780" y="5280272"/>
              <a:ext cx="936104" cy="580002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689929" y="5725234"/>
              <a:ext cx="936104" cy="580002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8861" b="71358"/>
            <a:stretch/>
          </p:blipFill>
          <p:spPr>
            <a:xfrm>
              <a:off x="10854802" y="5470331"/>
              <a:ext cx="666875" cy="580002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403951" y="5915293"/>
              <a:ext cx="936104" cy="580002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601317" y="4922802"/>
              <a:ext cx="1008013" cy="530533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111905" y="5595007"/>
              <a:ext cx="1008013" cy="530533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280126" y="6048399"/>
              <a:ext cx="1008013" cy="530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1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5" r="11526"/>
          <a:stretch/>
        </p:blipFill>
        <p:spPr>
          <a:xfrm>
            <a:off x="1912264" y="260648"/>
            <a:ext cx="4531944" cy="3522695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6878190" y="1"/>
            <a:ext cx="2787268" cy="7029399"/>
            <a:chOff x="9111905" y="0"/>
            <a:chExt cx="2497425" cy="6578932"/>
          </a:xfrm>
        </p:grpSpPr>
        <p:sp>
          <p:nvSpPr>
            <p:cNvPr id="32" name="Прямоугольник 31"/>
            <p:cNvSpPr/>
            <p:nvPr/>
          </p:nvSpPr>
          <p:spPr bwMode="auto">
            <a:xfrm>
              <a:off x="10657581" y="0"/>
              <a:ext cx="504056" cy="6480175"/>
            </a:xfrm>
            <a:prstGeom prst="rect">
              <a:avLst/>
            </a:prstGeom>
            <a:solidFill>
              <a:srgbClr val="2DA1D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72567" tIns="36284" rIns="72567" bIns="36284" numCol="1" rtlCol="0" anchor="t" anchorCtr="0" compatLnSpc="1">
              <a:prstTxWarp prst="textNoShape">
                <a:avLst/>
              </a:prstTxWarp>
            </a:bodyPr>
            <a:lstStyle/>
            <a:p>
              <a:pPr defTabSz="35653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428">
                <a:latin typeface="Arial" charset="0"/>
                <a:ea typeface="Microsoft YaHei" charset="-122"/>
              </a:endParaRPr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369549" y="558939"/>
              <a:ext cx="936104" cy="580002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18698" y="1003901"/>
              <a:ext cx="936104" cy="580002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297541" y="1435949"/>
              <a:ext cx="936104" cy="580002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0411" b="71358"/>
            <a:stretch/>
          </p:blipFill>
          <p:spPr>
            <a:xfrm>
              <a:off x="10579290" y="2084021"/>
              <a:ext cx="582347" cy="580002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075283" y="1871935"/>
              <a:ext cx="1008013" cy="530533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081052"/>
              <a:ext cx="369515" cy="580002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756138"/>
              <a:ext cx="369516" cy="580002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01497" y="4666278"/>
              <a:ext cx="936104" cy="580002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450646" y="5111240"/>
              <a:ext cx="936104" cy="58000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140780" y="5280272"/>
              <a:ext cx="936104" cy="580002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689929" y="5725234"/>
              <a:ext cx="936104" cy="580002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8861" b="71358"/>
            <a:stretch/>
          </p:blipFill>
          <p:spPr>
            <a:xfrm>
              <a:off x="10854802" y="5470331"/>
              <a:ext cx="666875" cy="580002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403951" y="5915293"/>
              <a:ext cx="936104" cy="580002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601317" y="4922802"/>
              <a:ext cx="1008013" cy="530533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111905" y="5595007"/>
              <a:ext cx="1008013" cy="53053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280126" y="6048399"/>
              <a:ext cx="1008013" cy="530533"/>
            </a:xfrm>
            <a:prstGeom prst="rect">
              <a:avLst/>
            </a:prstGeom>
          </p:spPr>
        </p:pic>
      </p:grpSp>
      <p:sp>
        <p:nvSpPr>
          <p:cNvPr id="15" name="Заголовок 2"/>
          <p:cNvSpPr txBox="1">
            <a:spLocks/>
          </p:cNvSpPr>
          <p:nvPr/>
        </p:nvSpPr>
        <p:spPr bwMode="auto">
          <a:xfrm>
            <a:off x="-1559773" y="1812551"/>
            <a:ext cx="4953512" cy="111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norm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>
              <a:defRPr/>
            </a:pP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99%</a:t>
            </a:r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укомплектованы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кадры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Заголовок 2"/>
          <p:cNvSpPr txBox="1">
            <a:spLocks/>
          </p:cNvSpPr>
          <p:nvPr/>
        </p:nvSpPr>
        <p:spPr bwMode="auto">
          <a:xfrm>
            <a:off x="4677345" y="1484784"/>
            <a:ext cx="5655295" cy="184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norm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>
              <a:defRPr/>
            </a:pPr>
            <a:r>
              <a:rPr lang="ru-RU" sz="3600" b="1" dirty="0" smtClean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83</a:t>
            </a:r>
            <a:r>
              <a:rPr lang="ru-RU" sz="1600" b="1" dirty="0" smtClean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человека</a:t>
            </a:r>
            <a:r>
              <a:rPr lang="ru-RU" sz="16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1600" b="1" dirty="0" smtClean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получили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высшее образование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разных уровней</a:t>
            </a:r>
            <a:endParaRPr lang="ru-RU" sz="1600" b="1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815307" y="3566750"/>
            <a:ext cx="5161219" cy="3430159"/>
            <a:chOff x="-485585" y="3573016"/>
            <a:chExt cx="5161219" cy="3430159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-36512" y="3573016"/>
              <a:ext cx="4328552" cy="331975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9" name="Диаграмма 18"/>
            <p:cNvGraphicFramePr/>
            <p:nvPr>
              <p:extLst>
                <p:ext uri="{D42A27DB-BD31-4B8C-83A1-F6EECF244321}">
                  <p14:modId xmlns:p14="http://schemas.microsoft.com/office/powerpoint/2010/main" val="3668277808"/>
                </p:ext>
              </p:extLst>
            </p:nvPr>
          </p:nvGraphicFramePr>
          <p:xfrm>
            <a:off x="-485585" y="3695273"/>
            <a:ext cx="5161219" cy="33079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20" name="Прямоугольник 19"/>
            <p:cNvSpPr/>
            <p:nvPr/>
          </p:nvSpPr>
          <p:spPr>
            <a:xfrm>
              <a:off x="872033" y="4067780"/>
              <a:ext cx="10552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dirty="0" smtClean="0">
                  <a:solidFill>
                    <a:srgbClr val="3F5378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75,5%</a:t>
              </a:r>
              <a:endParaRPr lang="ru-RU" dirty="0">
                <a:solidFill>
                  <a:srgbClr val="3F5378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664121" y="5013176"/>
              <a:ext cx="10552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800" dirty="0" smtClean="0">
                  <a:solidFill>
                    <a:srgbClr val="3F5378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71,6%</a:t>
              </a:r>
              <a:endParaRPr lang="ru-RU" sz="1800" dirty="0">
                <a:solidFill>
                  <a:srgbClr val="3F5378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474505" y="5372821"/>
              <a:ext cx="10552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dirty="0" smtClean="0">
                  <a:solidFill>
                    <a:srgbClr val="3F5378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69,9</a:t>
              </a:r>
              <a:r>
                <a:rPr lang="ru-RU" sz="1800" dirty="0" smtClean="0">
                  <a:solidFill>
                    <a:srgbClr val="3F5378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%</a:t>
              </a:r>
              <a:endParaRPr lang="ru-RU" sz="1800" dirty="0">
                <a:solidFill>
                  <a:srgbClr val="3F5378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-6291" y="3571909"/>
            <a:ext cx="4270669" cy="33114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795542298"/>
              </p:ext>
            </p:extLst>
          </p:nvPr>
        </p:nvGraphicFramePr>
        <p:xfrm>
          <a:off x="-756592" y="3429001"/>
          <a:ext cx="5929515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855793" y="4005064"/>
            <a:ext cx="105525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 dirty="0">
                <a:solidFill>
                  <a:srgbClr val="3F5378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82,3%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689056" y="5586033"/>
            <a:ext cx="105525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 dirty="0" smtClean="0">
                <a:solidFill>
                  <a:srgbClr val="3F5378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12,8%</a:t>
            </a:r>
            <a:endParaRPr lang="ru-RU" sz="1900" dirty="0">
              <a:solidFill>
                <a:srgbClr val="3F5378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508629" y="5805264"/>
            <a:ext cx="105525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 dirty="0" smtClean="0">
                <a:solidFill>
                  <a:srgbClr val="3F5378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4,9%</a:t>
            </a:r>
            <a:endParaRPr lang="ru-RU" sz="1900" dirty="0">
              <a:solidFill>
                <a:srgbClr val="3F5378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8227" y="236484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+mj-lt"/>
                <a:ea typeface="Verdana" pitchFamily="34" charset="0"/>
                <a:cs typeface="Verdana" pitchFamily="34" charset="0"/>
              </a:rPr>
              <a:t>Кадровое обеспечение</a:t>
            </a:r>
          </a:p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+mj-lt"/>
                <a:ea typeface="Verdana" pitchFamily="34" charset="0"/>
                <a:cs typeface="Verdana" pitchFamily="34" charset="0"/>
              </a:rPr>
              <a:t>работников системы образования</a:t>
            </a:r>
            <a:endParaRPr lang="ru-RU" sz="2000" b="1" dirty="0">
              <a:solidFill>
                <a:srgbClr val="00B0F0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2" t="28087" r="10778" b="42433"/>
          <a:stretch/>
        </p:blipFill>
        <p:spPr>
          <a:xfrm>
            <a:off x="6537490" y="116723"/>
            <a:ext cx="1841795" cy="94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3877817" y="5082955"/>
            <a:ext cx="4627250" cy="93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2335829326"/>
              </p:ext>
            </p:extLst>
          </p:nvPr>
        </p:nvGraphicFramePr>
        <p:xfrm>
          <a:off x="166638" y="2280572"/>
          <a:ext cx="3570810" cy="3308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56868"/>
            <a:ext cx="2555776" cy="31237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912353" y="1280954"/>
            <a:ext cx="5844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F0"/>
                </a:solidFill>
                <a:latin typeface="+mj-lt"/>
                <a:ea typeface="Verdana" pitchFamily="34" charset="0"/>
                <a:cs typeface="Verdana" pitchFamily="34" charset="0"/>
              </a:rPr>
              <a:t>Ч</a:t>
            </a:r>
            <a:r>
              <a:rPr lang="ru-RU" sz="2000" b="1" dirty="0" smtClean="0">
                <a:solidFill>
                  <a:srgbClr val="00B0F0"/>
                </a:solidFill>
                <a:latin typeface="+mj-lt"/>
                <a:ea typeface="Verdana" pitchFamily="34" charset="0"/>
                <a:cs typeface="Verdana" pitchFamily="34" charset="0"/>
              </a:rPr>
              <a:t>исленность </a:t>
            </a:r>
          </a:p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+mj-lt"/>
                <a:ea typeface="Verdana" pitchFamily="34" charset="0"/>
                <a:cs typeface="Verdana" pitchFamily="34" charset="0"/>
              </a:rPr>
              <a:t>молодых специалистов</a:t>
            </a:r>
            <a:endParaRPr lang="ru-RU" sz="2000" b="1" dirty="0">
              <a:solidFill>
                <a:srgbClr val="00B0F0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878190" y="1"/>
            <a:ext cx="2787268" cy="7029399"/>
            <a:chOff x="9111905" y="0"/>
            <a:chExt cx="2497425" cy="6578932"/>
          </a:xfrm>
        </p:grpSpPr>
        <p:sp>
          <p:nvSpPr>
            <p:cNvPr id="9" name="Прямоугольник 8"/>
            <p:cNvSpPr/>
            <p:nvPr/>
          </p:nvSpPr>
          <p:spPr bwMode="auto">
            <a:xfrm>
              <a:off x="10657581" y="0"/>
              <a:ext cx="504056" cy="6480175"/>
            </a:xfrm>
            <a:prstGeom prst="rect">
              <a:avLst/>
            </a:prstGeom>
            <a:solidFill>
              <a:srgbClr val="2DA1D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72567" tIns="36284" rIns="72567" bIns="36284" numCol="1" rtlCol="0" anchor="t" anchorCtr="0" compatLnSpc="1">
              <a:prstTxWarp prst="textNoShape">
                <a:avLst/>
              </a:prstTxWarp>
            </a:bodyPr>
            <a:lstStyle/>
            <a:p>
              <a:pPr defTabSz="35653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428">
                <a:latin typeface="Arial" charset="0"/>
                <a:ea typeface="Microsoft YaHei" charset="-122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369549" y="558939"/>
              <a:ext cx="936104" cy="58000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18698" y="1003901"/>
              <a:ext cx="936104" cy="58000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297541" y="1435949"/>
              <a:ext cx="936104" cy="58000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0411" b="71358"/>
            <a:stretch/>
          </p:blipFill>
          <p:spPr>
            <a:xfrm>
              <a:off x="10579290" y="2084021"/>
              <a:ext cx="582347" cy="58000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075283" y="1871935"/>
              <a:ext cx="1008013" cy="530533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081052"/>
              <a:ext cx="369515" cy="58000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756138"/>
              <a:ext cx="369516" cy="580002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01497" y="4666278"/>
              <a:ext cx="936104" cy="580002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450646" y="5111240"/>
              <a:ext cx="936104" cy="580002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140780" y="5280272"/>
              <a:ext cx="936104" cy="58000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689929" y="5725234"/>
              <a:ext cx="936104" cy="580002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8861" b="71358"/>
            <a:stretch/>
          </p:blipFill>
          <p:spPr>
            <a:xfrm>
              <a:off x="10854802" y="5470331"/>
              <a:ext cx="666875" cy="580002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403951" y="5915293"/>
              <a:ext cx="936104" cy="580002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601317" y="4922802"/>
              <a:ext cx="1008013" cy="530533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111905" y="5595007"/>
              <a:ext cx="1008013" cy="530533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280126" y="6048399"/>
              <a:ext cx="1008013" cy="530533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256"/>
          <a:stretch/>
        </p:blipFill>
        <p:spPr>
          <a:xfrm>
            <a:off x="4020491" y="1"/>
            <a:ext cx="4583830" cy="3140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7" t="-2686" r="2939" b="6510"/>
          <a:stretch/>
        </p:blipFill>
        <p:spPr>
          <a:xfrm>
            <a:off x="4029021" y="3696206"/>
            <a:ext cx="4575427" cy="31655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8" t="8457" r="27657" b="12621"/>
          <a:stretch/>
        </p:blipFill>
        <p:spPr>
          <a:xfrm>
            <a:off x="4011333" y="3194171"/>
            <a:ext cx="2000827" cy="18910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870" y="3212976"/>
            <a:ext cx="2568578" cy="1903186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4128402" y="3271417"/>
            <a:ext cx="4627250" cy="93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5104811" y="4099194"/>
            <a:ext cx="1869979" cy="9754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76002" y="3140968"/>
            <a:ext cx="4627250" cy="9395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987274" y="5085184"/>
            <a:ext cx="4627250" cy="9395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 rot="5400000">
            <a:off x="542273" y="3371253"/>
            <a:ext cx="6868401" cy="10509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611560" y="4028351"/>
            <a:ext cx="603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</a:rPr>
              <a:t>ч</a:t>
            </a:r>
            <a:r>
              <a:rPr lang="ru-RU" sz="1400" b="1" dirty="0" smtClean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</a:rPr>
              <a:t>ел.</a:t>
            </a:r>
            <a:endParaRPr lang="ru-RU" sz="1400" b="1" dirty="0">
              <a:solidFill>
                <a:srgbClr val="C00000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31640" y="4127301"/>
            <a:ext cx="603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</a:rPr>
              <a:t>ч</a:t>
            </a:r>
            <a:r>
              <a:rPr lang="ru-RU" sz="1400" b="1" dirty="0" smtClean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</a:rPr>
              <a:t>ел.</a:t>
            </a:r>
            <a:endParaRPr lang="ru-RU" sz="1400" b="1" dirty="0">
              <a:solidFill>
                <a:srgbClr val="C00000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96381" y="2529701"/>
            <a:ext cx="603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</a:rPr>
              <a:t>ч</a:t>
            </a:r>
            <a:r>
              <a:rPr lang="ru-RU" sz="1400" b="1" dirty="0" smtClean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</a:rPr>
              <a:t>ел.</a:t>
            </a:r>
            <a:endParaRPr lang="ru-RU" sz="1400" b="1" dirty="0">
              <a:solidFill>
                <a:srgbClr val="C00000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54861" y="3103189"/>
            <a:ext cx="603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</a:rPr>
              <a:t>ч</a:t>
            </a:r>
            <a:r>
              <a:rPr lang="ru-RU" sz="1400" b="1" dirty="0" smtClean="0">
                <a:solidFill>
                  <a:srgbClr val="C00000"/>
                </a:solidFill>
                <a:latin typeface="+mj-lt"/>
                <a:ea typeface="Verdana" pitchFamily="34" charset="0"/>
                <a:cs typeface="Verdana" pitchFamily="34" charset="0"/>
              </a:rPr>
              <a:t>ел.</a:t>
            </a:r>
            <a:endParaRPr lang="ru-RU" sz="1400" b="1" dirty="0">
              <a:solidFill>
                <a:srgbClr val="C00000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2" t="28087" r="10778" b="42433"/>
          <a:stretch/>
        </p:blipFill>
        <p:spPr>
          <a:xfrm>
            <a:off x="895005" y="142189"/>
            <a:ext cx="1841795" cy="94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2" t="28087" r="10778" b="42433"/>
          <a:stretch/>
        </p:blipFill>
        <p:spPr>
          <a:xfrm>
            <a:off x="6660232" y="180234"/>
            <a:ext cx="1841795" cy="944510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6878190" y="1"/>
            <a:ext cx="2787268" cy="7029399"/>
            <a:chOff x="9111905" y="0"/>
            <a:chExt cx="2497425" cy="6578932"/>
          </a:xfrm>
        </p:grpSpPr>
        <p:sp>
          <p:nvSpPr>
            <p:cNvPr id="13" name="Прямоугольник 12"/>
            <p:cNvSpPr/>
            <p:nvPr/>
          </p:nvSpPr>
          <p:spPr bwMode="auto">
            <a:xfrm>
              <a:off x="10657581" y="0"/>
              <a:ext cx="504056" cy="6480175"/>
            </a:xfrm>
            <a:prstGeom prst="rect">
              <a:avLst/>
            </a:prstGeom>
            <a:solidFill>
              <a:srgbClr val="2DA1D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72567" tIns="36284" rIns="72567" bIns="36284" numCol="1" rtlCol="0" anchor="t" anchorCtr="0" compatLnSpc="1">
              <a:prstTxWarp prst="textNoShape">
                <a:avLst/>
              </a:prstTxWarp>
            </a:bodyPr>
            <a:lstStyle/>
            <a:p>
              <a:pPr defTabSz="35653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428">
                <a:latin typeface="Arial" charset="0"/>
                <a:ea typeface="Microsoft YaHei" charset="-122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369549" y="558939"/>
              <a:ext cx="936104" cy="580002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18698" y="1003901"/>
              <a:ext cx="936104" cy="58000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297541" y="1435949"/>
              <a:ext cx="936104" cy="580002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0411" b="71358"/>
            <a:stretch/>
          </p:blipFill>
          <p:spPr>
            <a:xfrm>
              <a:off x="10579290" y="2084021"/>
              <a:ext cx="582347" cy="58000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075283" y="1871935"/>
              <a:ext cx="1008013" cy="530533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081052"/>
              <a:ext cx="369515" cy="58000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756138"/>
              <a:ext cx="369516" cy="580002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01497" y="4666278"/>
              <a:ext cx="936104" cy="580002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450646" y="5111240"/>
              <a:ext cx="936104" cy="580002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140780" y="5280272"/>
              <a:ext cx="936104" cy="58000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689929" y="5725234"/>
              <a:ext cx="936104" cy="580002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8861" b="71358"/>
            <a:stretch/>
          </p:blipFill>
          <p:spPr>
            <a:xfrm>
              <a:off x="10854802" y="5470331"/>
              <a:ext cx="666875" cy="580002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403951" y="5915293"/>
              <a:ext cx="936104" cy="580002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601317" y="4922802"/>
              <a:ext cx="1008013" cy="530533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111905" y="5595007"/>
              <a:ext cx="1008013" cy="530533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280126" y="6048399"/>
              <a:ext cx="1008013" cy="53053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059832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-18765" y="176033"/>
            <a:ext cx="7268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</a:rPr>
              <a:t>Кадровый потенциал: </a:t>
            </a:r>
            <a:endParaRPr lang="ru-RU" sz="2400" b="1" dirty="0" smtClean="0">
              <a:solidFill>
                <a:srgbClr val="00B0F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B0F0"/>
                </a:solidFill>
              </a:rPr>
              <a:t>потребность </a:t>
            </a:r>
            <a:r>
              <a:rPr lang="ru-RU" sz="2400" b="1" dirty="0">
                <a:solidFill>
                  <a:srgbClr val="00B0F0"/>
                </a:solidFill>
              </a:rPr>
              <a:t>в выпускниках ВУЗов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430709"/>
              </p:ext>
            </p:extLst>
          </p:nvPr>
        </p:nvGraphicFramePr>
        <p:xfrm>
          <a:off x="457200" y="1124744"/>
          <a:ext cx="7953763" cy="568984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292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2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92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53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53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47">
                <a:tc row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Направление подготовки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Потребность в выпускниках, количество, чел.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2019 г.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2020 г.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2021 г.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2022 г.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2023 г.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7"/>
                        </a:rPr>
                        <a:t>01.03.02 Прикладная математика и информатика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65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8"/>
                        </a:rPr>
                        <a:t>02.03.01 Математика и компьютерные науки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9"/>
                        </a:rPr>
                        <a:t>02.03.02 Фундаментальная информатика и информационные технологии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10"/>
                        </a:rPr>
                        <a:t>02.03.03 Математическое обеспечение и администрирование информационных систем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065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11"/>
                        </a:rPr>
                        <a:t>03.03.02 Физика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13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065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12"/>
                        </a:rPr>
                        <a:t>04.03.01 Химия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557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13"/>
                        </a:rPr>
                        <a:t>05.03.01 Геология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065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14"/>
                        </a:rPr>
                        <a:t>05.03.06 Экология и природопользование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065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15"/>
                        </a:rPr>
                        <a:t>06.03.01 Биология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16"/>
                        </a:rPr>
                        <a:t>19.03.04 Технология продукции и организация общественного питания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065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17"/>
                        </a:rPr>
                        <a:t>37.03.01 Психология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065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18"/>
                        </a:rPr>
                        <a:t>38.03.01 Экономика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431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2" t="28087" r="10778" b="42433"/>
          <a:stretch/>
        </p:blipFill>
        <p:spPr>
          <a:xfrm>
            <a:off x="6660232" y="180234"/>
            <a:ext cx="1841795" cy="944510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6878190" y="1"/>
            <a:ext cx="2787268" cy="7029399"/>
            <a:chOff x="9111905" y="0"/>
            <a:chExt cx="2497425" cy="6578932"/>
          </a:xfrm>
        </p:grpSpPr>
        <p:sp>
          <p:nvSpPr>
            <p:cNvPr id="13" name="Прямоугольник 12"/>
            <p:cNvSpPr/>
            <p:nvPr/>
          </p:nvSpPr>
          <p:spPr bwMode="auto">
            <a:xfrm>
              <a:off x="10657581" y="0"/>
              <a:ext cx="504056" cy="6480175"/>
            </a:xfrm>
            <a:prstGeom prst="rect">
              <a:avLst/>
            </a:prstGeom>
            <a:solidFill>
              <a:srgbClr val="2DA1D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72567" tIns="36284" rIns="72567" bIns="36284" numCol="1" rtlCol="0" anchor="t" anchorCtr="0" compatLnSpc="1">
              <a:prstTxWarp prst="textNoShape">
                <a:avLst/>
              </a:prstTxWarp>
            </a:bodyPr>
            <a:lstStyle/>
            <a:p>
              <a:pPr defTabSz="35653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428">
                <a:latin typeface="Arial" charset="0"/>
                <a:ea typeface="Microsoft YaHei" charset="-122"/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369549" y="558939"/>
              <a:ext cx="936104" cy="580002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18698" y="1003901"/>
              <a:ext cx="936104" cy="58000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297541" y="1435949"/>
              <a:ext cx="936104" cy="580002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0411" b="71358"/>
            <a:stretch/>
          </p:blipFill>
          <p:spPr>
            <a:xfrm>
              <a:off x="10579290" y="2084021"/>
              <a:ext cx="582347" cy="58000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075283" y="1871935"/>
              <a:ext cx="1008013" cy="530533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081052"/>
              <a:ext cx="369515" cy="580002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756138"/>
              <a:ext cx="369516" cy="580002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01497" y="4666278"/>
              <a:ext cx="936104" cy="58000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450646" y="5111240"/>
              <a:ext cx="936104" cy="580002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140780" y="5280272"/>
              <a:ext cx="936104" cy="580002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689929" y="5725234"/>
              <a:ext cx="936104" cy="580002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8861" b="71358"/>
            <a:stretch/>
          </p:blipFill>
          <p:spPr>
            <a:xfrm>
              <a:off x="10854802" y="5470331"/>
              <a:ext cx="666875" cy="580002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403951" y="5915293"/>
              <a:ext cx="936104" cy="580002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601317" y="4922802"/>
              <a:ext cx="1008013" cy="530533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111905" y="5595007"/>
              <a:ext cx="1008013" cy="530533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280126" y="6048399"/>
              <a:ext cx="1008013" cy="53053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059832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-362647" y="154602"/>
            <a:ext cx="7268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F0"/>
                </a:solidFill>
              </a:rPr>
              <a:t>Кадровый потенциал: </a:t>
            </a:r>
            <a:endParaRPr lang="ru-RU" sz="2000" b="1" dirty="0" smtClean="0">
              <a:solidFill>
                <a:srgbClr val="00B0F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B0F0"/>
                </a:solidFill>
              </a:rPr>
              <a:t>потребность </a:t>
            </a:r>
            <a:r>
              <a:rPr lang="ru-RU" sz="2000" b="1" dirty="0">
                <a:solidFill>
                  <a:srgbClr val="00B0F0"/>
                </a:solidFill>
              </a:rPr>
              <a:t>в выпускниках ВУЗов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19872" y="27089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4630"/>
              </p:ext>
            </p:extLst>
          </p:nvPr>
        </p:nvGraphicFramePr>
        <p:xfrm>
          <a:off x="457200" y="1196752"/>
          <a:ext cx="8065686" cy="548640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339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9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97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55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55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0650">
                <a:tc row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Направление подготовки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Потребность в выпускниках, количество, чел.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2019 г.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2020 г.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2021 г.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2022 г.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2023 г.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итого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57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7"/>
                        </a:rPr>
                        <a:t>38.03.02 Менеджмент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57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8"/>
                        </a:rPr>
                        <a:t>39.03.02 Социальная работа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73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9"/>
                        </a:rPr>
                        <a:t>39.03.03 Организация работы с молодежью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10"/>
                        </a:rPr>
                        <a:t>44.03.01 Педагогическое образование (Начальное образование)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11"/>
                        </a:rPr>
                        <a:t>44.03.01 Педагогическое образование (Дошкольное образование)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12"/>
                        </a:rPr>
                        <a:t>44.03.02 Психолого-педагогическое образование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1315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13"/>
                        </a:rPr>
                        <a:t>44.03.05 Педагогическое образование (Физическая культура и безопасность жизнедеятельности)</a:t>
                      </a:r>
                      <a:r>
                        <a:rPr lang="ru-RU" sz="1600" cap="all" dirty="0">
                          <a:effectLst/>
                        </a:rPr>
                        <a:t>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14"/>
                        </a:rPr>
                        <a:t>44.03.05 Педагогическое образование (География и экономика)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15"/>
                        </a:rPr>
                        <a:t>44.03.05 Педагогическое образование (История и обществознание)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050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2" t="28087" r="10778" b="42433"/>
          <a:stretch/>
        </p:blipFill>
        <p:spPr>
          <a:xfrm>
            <a:off x="6660232" y="180234"/>
            <a:ext cx="1841795" cy="944510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6878190" y="1"/>
            <a:ext cx="2787268" cy="7029399"/>
            <a:chOff x="9111905" y="0"/>
            <a:chExt cx="2497425" cy="6578932"/>
          </a:xfrm>
        </p:grpSpPr>
        <p:sp>
          <p:nvSpPr>
            <p:cNvPr id="13" name="Прямоугольник 12"/>
            <p:cNvSpPr/>
            <p:nvPr/>
          </p:nvSpPr>
          <p:spPr bwMode="auto">
            <a:xfrm>
              <a:off x="10657581" y="0"/>
              <a:ext cx="504056" cy="6480175"/>
            </a:xfrm>
            <a:prstGeom prst="rect">
              <a:avLst/>
            </a:prstGeom>
            <a:solidFill>
              <a:srgbClr val="2DA1D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72567" tIns="36284" rIns="72567" bIns="36284" numCol="1" rtlCol="0" anchor="t" anchorCtr="0" compatLnSpc="1">
              <a:prstTxWarp prst="textNoShape">
                <a:avLst/>
              </a:prstTxWarp>
            </a:bodyPr>
            <a:lstStyle/>
            <a:p>
              <a:pPr defTabSz="35653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428">
                <a:latin typeface="Arial" charset="0"/>
                <a:ea typeface="Microsoft YaHei" charset="-122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369549" y="558939"/>
              <a:ext cx="936104" cy="58000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18698" y="1003901"/>
              <a:ext cx="936104" cy="580002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297541" y="1435949"/>
              <a:ext cx="936104" cy="58000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0411" b="71358"/>
            <a:stretch/>
          </p:blipFill>
          <p:spPr>
            <a:xfrm>
              <a:off x="10579290" y="2084021"/>
              <a:ext cx="582347" cy="580002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075283" y="1871935"/>
              <a:ext cx="1008013" cy="530533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081052"/>
              <a:ext cx="369515" cy="580002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756138"/>
              <a:ext cx="369516" cy="580002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01497" y="4666278"/>
              <a:ext cx="936104" cy="580002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450646" y="5111240"/>
              <a:ext cx="936104" cy="58000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140780" y="5280272"/>
              <a:ext cx="936104" cy="580002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689929" y="5725234"/>
              <a:ext cx="936104" cy="580002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8861" b="71358"/>
            <a:stretch/>
          </p:blipFill>
          <p:spPr>
            <a:xfrm>
              <a:off x="10854802" y="5470331"/>
              <a:ext cx="666875" cy="580002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403951" y="5915293"/>
              <a:ext cx="936104" cy="580002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601317" y="4922802"/>
              <a:ext cx="1008013" cy="530533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111905" y="5595007"/>
              <a:ext cx="1008013" cy="530533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280126" y="6048399"/>
              <a:ext cx="1008013" cy="53053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059832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-121947" y="221923"/>
            <a:ext cx="7268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F0"/>
                </a:solidFill>
                <a:latin typeface="+mj-lt"/>
              </a:rPr>
              <a:t>Кадровый потенциал: </a:t>
            </a:r>
            <a:endParaRPr lang="ru-RU" sz="2000" b="1" dirty="0" smtClean="0">
              <a:solidFill>
                <a:srgbClr val="00B0F0"/>
              </a:solidFill>
              <a:latin typeface="+mj-lt"/>
            </a:endParaRPr>
          </a:p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+mj-lt"/>
              </a:rPr>
              <a:t>потребность </a:t>
            </a:r>
            <a:r>
              <a:rPr lang="ru-RU" sz="2000" b="1" dirty="0">
                <a:solidFill>
                  <a:srgbClr val="00B0F0"/>
                </a:solidFill>
                <a:latin typeface="+mj-lt"/>
              </a:rPr>
              <a:t>в выпускниках ВУЗов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19872" y="27089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324557"/>
              </p:ext>
            </p:extLst>
          </p:nvPr>
        </p:nvGraphicFramePr>
        <p:xfrm>
          <a:off x="457200" y="1412776"/>
          <a:ext cx="7646402" cy="504126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165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5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2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7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73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0650">
                <a:tc row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Направление подготовки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Потребность в выпускниках, количество, чел.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2019 г.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2020 г.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2021 г.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2022 г.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2023 г.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итого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7"/>
                        </a:rPr>
                        <a:t>44.03.05 Педагогическое образование (Математика и Информатика)</a:t>
                      </a:r>
                      <a:endParaRPr lang="ru-RU" sz="1600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8"/>
                        </a:rPr>
                        <a:t>44.03.05 Педагогическое образование (Начальное образование и иностранный язык)</a:t>
                      </a:r>
                      <a:endParaRPr lang="ru-RU" sz="1600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9"/>
                        </a:rPr>
                        <a:t>45.03.01 Филология (Отечественная филология)</a:t>
                      </a:r>
                      <a:endParaRPr lang="ru-RU" sz="1600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19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65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10"/>
                        </a:rPr>
                        <a:t>45.03.01 Филология (Зарубежная филология)</a:t>
                      </a:r>
                      <a:endParaRPr lang="ru-RU" sz="1600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57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hlinkClick r:id="rId11"/>
                        </a:rPr>
                        <a:t>46.03.01 История</a:t>
                      </a:r>
                      <a:endParaRPr lang="ru-RU" sz="1600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065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effectLst/>
                        </a:rPr>
                        <a:t>46.03.02 Документоведение и архивоведение</a:t>
                      </a:r>
                      <a:endParaRPr lang="ru-RU" sz="1600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065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effectLst/>
                        </a:rPr>
                        <a:t>49.03.01 Физическая культура</a:t>
                      </a:r>
                      <a:endParaRPr lang="ru-RU" sz="1600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effectLst/>
                        </a:rPr>
                        <a:t>49.03.02 Физическая культура для лиц с отклонениями в состоянии здоровья</a:t>
                      </a:r>
                      <a:endParaRPr lang="ru-RU" sz="1600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Итого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63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308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805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2" t="28087" r="10778" b="42433"/>
          <a:stretch/>
        </p:blipFill>
        <p:spPr>
          <a:xfrm>
            <a:off x="6660232" y="180234"/>
            <a:ext cx="1841795" cy="944510"/>
          </a:xfrm>
          <a:prstGeom prst="rect">
            <a:avLst/>
          </a:prstGeom>
        </p:spPr>
      </p:pic>
      <p:grpSp>
        <p:nvGrpSpPr>
          <p:cNvPr id="39" name="Группа 38"/>
          <p:cNvGrpSpPr/>
          <p:nvPr/>
        </p:nvGrpSpPr>
        <p:grpSpPr>
          <a:xfrm>
            <a:off x="6878190" y="1"/>
            <a:ext cx="2787268" cy="7029399"/>
            <a:chOff x="9111905" y="0"/>
            <a:chExt cx="2497425" cy="6578932"/>
          </a:xfrm>
        </p:grpSpPr>
        <p:sp>
          <p:nvSpPr>
            <p:cNvPr id="40" name="Прямоугольник 39"/>
            <p:cNvSpPr/>
            <p:nvPr/>
          </p:nvSpPr>
          <p:spPr bwMode="auto">
            <a:xfrm>
              <a:off x="10657581" y="0"/>
              <a:ext cx="504056" cy="6480175"/>
            </a:xfrm>
            <a:prstGeom prst="rect">
              <a:avLst/>
            </a:prstGeom>
            <a:solidFill>
              <a:srgbClr val="2DA1D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72567" tIns="36284" rIns="72567" bIns="36284" numCol="1" rtlCol="0" anchor="t" anchorCtr="0" compatLnSpc="1">
              <a:prstTxWarp prst="textNoShape">
                <a:avLst/>
              </a:prstTxWarp>
            </a:bodyPr>
            <a:lstStyle/>
            <a:p>
              <a:pPr defTabSz="35653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428">
                <a:latin typeface="Arial" charset="0"/>
                <a:ea typeface="Microsoft YaHei" charset="-122"/>
              </a:endParaRPr>
            </a:p>
          </p:txBody>
        </p:sp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369549" y="558939"/>
              <a:ext cx="936104" cy="58000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18698" y="1003901"/>
              <a:ext cx="936104" cy="580002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297541" y="1435949"/>
              <a:ext cx="936104" cy="580002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0411" b="71358"/>
            <a:stretch/>
          </p:blipFill>
          <p:spPr>
            <a:xfrm>
              <a:off x="10579290" y="2084021"/>
              <a:ext cx="582347" cy="580002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075283" y="1871935"/>
              <a:ext cx="1008013" cy="530533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081052"/>
              <a:ext cx="369515" cy="580002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84313" b="71358"/>
            <a:stretch/>
          </p:blipFill>
          <p:spPr>
            <a:xfrm>
              <a:off x="10792122" y="3756138"/>
              <a:ext cx="369516" cy="580002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901497" y="4666278"/>
              <a:ext cx="936104" cy="580002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450646" y="5111240"/>
              <a:ext cx="936104" cy="580002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140780" y="5280272"/>
              <a:ext cx="936104" cy="580002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9689929" y="5725234"/>
              <a:ext cx="936104" cy="580002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8861" b="71358"/>
            <a:stretch/>
          </p:blipFill>
          <p:spPr>
            <a:xfrm>
              <a:off x="10854802" y="5470331"/>
              <a:ext cx="666875" cy="580002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3" b="28522" l="9931" r="25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18009" r="73925" b="71358"/>
            <a:stretch/>
          </p:blipFill>
          <p:spPr>
            <a:xfrm>
              <a:off x="10403951" y="5915293"/>
              <a:ext cx="936104" cy="580002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10601317" y="4922802"/>
              <a:ext cx="1008013" cy="530533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111905" y="5595007"/>
              <a:ext cx="1008013" cy="530533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992" b="74441" l="10000" r="90000"/>
                      </a14:imgEffect>
                      <a14:imgEffect>
                        <a14:brightnessContrast bright="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t="25530" r="47842" b="61032"/>
            <a:stretch/>
          </p:blipFill>
          <p:spPr>
            <a:xfrm>
              <a:off x="9280126" y="6048399"/>
              <a:ext cx="1008013" cy="530533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685045" y="195607"/>
            <a:ext cx="4970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+mj-lt"/>
                <a:ea typeface="Verdana" pitchFamily="34" charset="0"/>
                <a:cs typeface="Verdana" pitchFamily="34" charset="0"/>
              </a:rPr>
              <a:t>Меры социальной поддержки работников</a:t>
            </a:r>
          </a:p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+mj-lt"/>
                <a:ea typeface="Verdana" pitchFamily="34" charset="0"/>
                <a:cs typeface="Verdana" pitchFamily="34" charset="0"/>
              </a:rPr>
              <a:t>системы образования</a:t>
            </a:r>
            <a:endParaRPr lang="ru-RU" sz="2000" b="1" dirty="0">
              <a:solidFill>
                <a:srgbClr val="00B0F0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21787130"/>
              </p:ext>
            </p:extLst>
          </p:nvPr>
        </p:nvGraphicFramePr>
        <p:xfrm>
          <a:off x="-1476672" y="624494"/>
          <a:ext cx="11258889" cy="647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1" y="1544596"/>
            <a:ext cx="6060427" cy="45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6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1814</TotalTime>
  <Words>725</Words>
  <Application>Microsoft Office PowerPoint</Application>
  <PresentationFormat>Экран (4:3)</PresentationFormat>
  <Paragraphs>325</Paragraphs>
  <Slides>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Microsoft YaHei</vt:lpstr>
      <vt:lpstr>Arial</vt:lpstr>
      <vt:lpstr>Arial Unicode MS</vt:lpstr>
      <vt:lpstr>Calibri</vt:lpstr>
      <vt:lpstr>Franklin Gothic Medium</vt:lpstr>
      <vt:lpstr>Futura PT Medium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ИСТОРИИ</dc:title>
  <dc:creator>Шачнева А.С.</dc:creator>
  <cp:lastModifiedBy>Леонова</cp:lastModifiedBy>
  <cp:revision>217</cp:revision>
  <cp:lastPrinted>2018-10-23T07:08:43Z</cp:lastPrinted>
  <dcterms:modified xsi:type="dcterms:W3CDTF">2021-03-15T04:37:21Z</dcterms:modified>
</cp:coreProperties>
</file>