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20.png" ContentType="image/png"/>
  <Override PartName="/ppt/media/image5.png" ContentType="image/png"/>
  <Override PartName="/ppt/media/image19.wmf" ContentType="image/x-wmf"/>
  <Override PartName="/ppt/media/image33.png" ContentType="image/png"/>
  <Override PartName="/ppt/media/image18.png" ContentType="image/png"/>
  <Override PartName="/ppt/media/image17.png" ContentType="image/png"/>
  <Override PartName="/ppt/media/image16.wmf" ContentType="image/x-wmf"/>
  <Override PartName="/ppt/media/image30.png" ContentType="image/png"/>
  <Override PartName="/ppt/media/image15.png" ContentType="image/png"/>
  <Override PartName="/ppt/media/image14.png" ContentType="image/png"/>
  <Override PartName="/ppt/media/image13.wmf" ContentType="image/x-wmf"/>
  <Override PartName="/ppt/media/image12.png" ContentType="image/png"/>
  <Override PartName="/ppt/media/image28.jpeg" ContentType="image/jpeg"/>
  <Override PartName="/ppt/media/image11.png" ContentType="image/png"/>
  <Override PartName="/ppt/media/image29.png" ContentType="image/png"/>
  <Override PartName="/ppt/media/image10.wmf" ContentType="image/x-wmf"/>
  <Override PartName="/ppt/media/image9.png" ContentType="image/png"/>
  <Override PartName="/ppt/media/image24.png" ContentType="image/png"/>
  <Override PartName="/ppt/media/image4.png" ContentType="image/png"/>
  <Override PartName="/ppt/media/image25.wmf" ContentType="image/x-wmf"/>
  <Override PartName="/ppt/media/image27.png" ContentType="image/png"/>
  <Override PartName="/ppt/media/image35.png" ContentType="image/png"/>
  <Override PartName="/ppt/media/image34.png" ContentType="image/png"/>
  <Override PartName="/ppt/media/image26.png" ContentType="image/png"/>
  <Override PartName="/ppt/media/image32.png" ContentType="image/png"/>
  <Override PartName="/ppt/media/image31.png" ContentType="image/png"/>
  <Override PartName="/ppt/media/image3.wmf" ContentType="image/x-wmf"/>
  <Override PartName="/ppt/media/image23.png" ContentType="image/png"/>
  <Override PartName="/ppt/media/image8.png" ContentType="image/png"/>
  <Override PartName="/ppt/media/image36.png" ContentType="image/png"/>
  <Override PartName="/ppt/media/image1.png" ContentType="image/png"/>
  <Override PartName="/ppt/media/image6.png" ContentType="image/png"/>
  <Override PartName="/ppt/media/image21.png" ContentType="image/png"/>
  <Override PartName="/ppt/media/image2.png" ContentType="image/png"/>
  <Override PartName="/ppt/media/image7.wmf" ContentType="image/x-wmf"/>
  <Override PartName="/ppt/media/image22.wmf" ContentType="image/x-wmf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3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_rels/slideLayout1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1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32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33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331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685440"/>
          </a:xfrm>
          <a:prstGeom prst="rect">
            <a:avLst/>
          </a:prstGeom>
        </p:spPr>
        <p:txBody>
          <a:bodyPr lIns="0" rIns="0" tIns="0" bIns="0">
            <a:normAutofit fontScale="51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457200" y="1577520"/>
            <a:ext cx="8000640" cy="32688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4556880" y="12193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45720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body"/>
          </p:nvPr>
        </p:nvSpPr>
        <p:spPr>
          <a:xfrm>
            <a:off x="4556880" y="1577520"/>
            <a:ext cx="3904200" cy="326880"/>
          </a:xfrm>
          <a:prstGeom prst="rect">
            <a:avLst/>
          </a:prstGeom>
        </p:spPr>
        <p:txBody>
          <a:bodyPr lIns="0" rIns="0" tIns="0" bIns="0">
            <a:normAutofit fontScale="16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73080"/>
            <a:ext cx="8229240" cy="1119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316224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5867280" y="12193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 type="body"/>
          </p:nvPr>
        </p:nvSpPr>
        <p:spPr>
          <a:xfrm>
            <a:off x="45720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 type="body"/>
          </p:nvPr>
        </p:nvSpPr>
        <p:spPr>
          <a:xfrm>
            <a:off x="316224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 type="body"/>
          </p:nvPr>
        </p:nvSpPr>
        <p:spPr>
          <a:xfrm>
            <a:off x="5867280" y="1577520"/>
            <a:ext cx="2575800" cy="32688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wmf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wmf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wmf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1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2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4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pic>
        <p:nvPicPr>
          <p:cNvPr id="5" name="Picture 21" descr=""/>
          <p:cNvPicPr/>
          <p:nvPr/>
        </p:nvPicPr>
        <p:blipFill>
          <a:blip r:embed="rId5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380880" y="609480"/>
            <a:ext cx="7772040" cy="22093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45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46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7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48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49" name="PlaceHolder 4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4800600" y="2666880"/>
            <a:ext cx="3885840" cy="26665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/>
              <a:buChar char="–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Third level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/>
              <a:buChar char="–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/>
              <a:buChar char="»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609480" y="2514600"/>
            <a:ext cx="3885840" cy="2914200"/>
          </a:xfrm>
          <a:prstGeom prst="rect">
            <a:avLst/>
          </a:prstGeom>
        </p:spPr>
        <p:txBody>
          <a:bodyPr lIns="90000" rIns="90000" tIns="45000" bIns="45000">
            <a:normAutofit fontScale="33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90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91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2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93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94" name="PlaceHolder 4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body"/>
          </p:nvPr>
        </p:nvSpPr>
        <p:spPr>
          <a:xfrm>
            <a:off x="609480" y="2209680"/>
            <a:ext cx="4434480" cy="3245760"/>
          </a:xfrm>
          <a:prstGeom prst="rect">
            <a:avLst/>
          </a:prstGeom>
        </p:spPr>
        <p:txBody>
          <a:bodyPr lIns="90000" rIns="90000" tIns="45000" bIns="45000">
            <a:normAutofit fontScale="69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body"/>
          </p:nvPr>
        </p:nvSpPr>
        <p:spPr>
          <a:xfrm>
            <a:off x="5410080" y="3276720"/>
            <a:ext cx="2361960" cy="144756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8" name="PlaceHolder 8"/>
          <p:cNvSpPr>
            <a:spLocks noGrp="1"/>
          </p:cNvSpPr>
          <p:nvPr>
            <p:ph type="body"/>
          </p:nvPr>
        </p:nvSpPr>
        <p:spPr>
          <a:xfrm>
            <a:off x="5410080" y="2362320"/>
            <a:ext cx="2361960" cy="6854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9" name="PlaceHolder 9"/>
          <p:cNvSpPr>
            <a:spLocks noGrp="1"/>
          </p:cNvSpPr>
          <p:nvPr>
            <p:ph type="body"/>
          </p:nvPr>
        </p:nvSpPr>
        <p:spPr>
          <a:xfrm>
            <a:off x="5410080" y="4876920"/>
            <a:ext cx="2361960" cy="53316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137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138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40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14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180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181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2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83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184" name="PlaceHolder 4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223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224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5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26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227" name="CustomShape 4"/>
          <p:cNvSpPr/>
          <p:nvPr/>
        </p:nvSpPr>
        <p:spPr>
          <a:xfrm>
            <a:off x="513720" y="39423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5"/>
          <p:cNvSpPr/>
          <p:nvPr/>
        </p:nvSpPr>
        <p:spPr>
          <a:xfrm>
            <a:off x="2655360" y="39423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6"/>
          <p:cNvSpPr/>
          <p:nvPr/>
        </p:nvSpPr>
        <p:spPr>
          <a:xfrm>
            <a:off x="4777560" y="39423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7"/>
          <p:cNvSpPr/>
          <p:nvPr/>
        </p:nvSpPr>
        <p:spPr>
          <a:xfrm>
            <a:off x="6905880" y="39423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PlaceHolder 8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9"/>
          <p:cNvSpPr>
            <a:spLocks noGrp="1"/>
          </p:cNvSpPr>
          <p:nvPr>
            <p:ph type="body"/>
          </p:nvPr>
        </p:nvSpPr>
        <p:spPr>
          <a:xfrm>
            <a:off x="533520" y="1752480"/>
            <a:ext cx="1715760" cy="1294920"/>
          </a:xfrm>
          <a:prstGeom prst="rect">
            <a:avLst/>
          </a:prstGeom>
        </p:spPr>
        <p:txBody>
          <a:bodyPr lIns="90000" rIns="90000" tIns="45000" bIns="45000">
            <a:normAutofit fontScale="1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3" name="PlaceHolder 10"/>
          <p:cNvSpPr>
            <a:spLocks noGrp="1"/>
          </p:cNvSpPr>
          <p:nvPr>
            <p:ph type="body"/>
          </p:nvPr>
        </p:nvSpPr>
        <p:spPr>
          <a:xfrm>
            <a:off x="2666880" y="1752480"/>
            <a:ext cx="1715760" cy="1294920"/>
          </a:xfrm>
          <a:prstGeom prst="rect">
            <a:avLst/>
          </a:prstGeom>
        </p:spPr>
        <p:txBody>
          <a:bodyPr lIns="90000" rIns="90000" tIns="45000" bIns="45000">
            <a:normAutofit fontScale="1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4" name="PlaceHolder 11"/>
          <p:cNvSpPr>
            <a:spLocks noGrp="1"/>
          </p:cNvSpPr>
          <p:nvPr>
            <p:ph type="body"/>
          </p:nvPr>
        </p:nvSpPr>
        <p:spPr>
          <a:xfrm>
            <a:off x="4800600" y="1752480"/>
            <a:ext cx="1715760" cy="1294920"/>
          </a:xfrm>
          <a:prstGeom prst="rect">
            <a:avLst/>
          </a:prstGeom>
        </p:spPr>
        <p:txBody>
          <a:bodyPr lIns="90000" rIns="90000" tIns="45000" bIns="45000">
            <a:normAutofit fontScale="1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5" name="PlaceHolder 12"/>
          <p:cNvSpPr>
            <a:spLocks noGrp="1"/>
          </p:cNvSpPr>
          <p:nvPr>
            <p:ph type="body"/>
          </p:nvPr>
        </p:nvSpPr>
        <p:spPr>
          <a:xfrm>
            <a:off x="6970680" y="1752480"/>
            <a:ext cx="1715760" cy="1294920"/>
          </a:xfrm>
          <a:prstGeom prst="rect">
            <a:avLst/>
          </a:prstGeom>
        </p:spPr>
        <p:txBody>
          <a:bodyPr lIns="90000" rIns="90000" tIns="45000" bIns="45000">
            <a:normAutofit fontScale="1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6" name="PlaceHolder 13"/>
          <p:cNvSpPr>
            <a:spLocks noGrp="1"/>
          </p:cNvSpPr>
          <p:nvPr>
            <p:ph type="body"/>
          </p:nvPr>
        </p:nvSpPr>
        <p:spPr>
          <a:xfrm>
            <a:off x="2712600" y="3942360"/>
            <a:ext cx="1744200" cy="14936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7" name="PlaceHolder 14"/>
          <p:cNvSpPr>
            <a:spLocks noGrp="1"/>
          </p:cNvSpPr>
          <p:nvPr>
            <p:ph type="body"/>
          </p:nvPr>
        </p:nvSpPr>
        <p:spPr>
          <a:xfrm>
            <a:off x="4846320" y="3942360"/>
            <a:ext cx="1744200" cy="14936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8" name="PlaceHolder 15"/>
          <p:cNvSpPr>
            <a:spLocks noGrp="1"/>
          </p:cNvSpPr>
          <p:nvPr>
            <p:ph type="body"/>
          </p:nvPr>
        </p:nvSpPr>
        <p:spPr>
          <a:xfrm>
            <a:off x="6966720" y="3942360"/>
            <a:ext cx="1744200" cy="14936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9" name="PlaceHolder 16"/>
          <p:cNvSpPr>
            <a:spLocks noGrp="1"/>
          </p:cNvSpPr>
          <p:nvPr>
            <p:ph type="body"/>
          </p:nvPr>
        </p:nvSpPr>
        <p:spPr>
          <a:xfrm>
            <a:off x="574560" y="3939480"/>
            <a:ext cx="1744200" cy="14936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3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40" name="PlaceHolder 17"/>
          <p:cNvSpPr>
            <a:spLocks noGrp="1"/>
          </p:cNvSpPr>
          <p:nvPr>
            <p:ph type="body"/>
          </p:nvPr>
        </p:nvSpPr>
        <p:spPr>
          <a:xfrm>
            <a:off x="579240" y="3306600"/>
            <a:ext cx="1554120" cy="5029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41" name="PlaceHolder 18"/>
          <p:cNvSpPr>
            <a:spLocks noGrp="1"/>
          </p:cNvSpPr>
          <p:nvPr>
            <p:ph type="body"/>
          </p:nvPr>
        </p:nvSpPr>
        <p:spPr>
          <a:xfrm>
            <a:off x="2712600" y="3306600"/>
            <a:ext cx="1554120" cy="5029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42" name="PlaceHolder 19"/>
          <p:cNvSpPr>
            <a:spLocks noGrp="1"/>
          </p:cNvSpPr>
          <p:nvPr>
            <p:ph type="body"/>
          </p:nvPr>
        </p:nvSpPr>
        <p:spPr>
          <a:xfrm>
            <a:off x="4846320" y="3306600"/>
            <a:ext cx="1554120" cy="5029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43" name="PlaceHolder 20"/>
          <p:cNvSpPr>
            <a:spLocks noGrp="1"/>
          </p:cNvSpPr>
          <p:nvPr>
            <p:ph type="body"/>
          </p:nvPr>
        </p:nvSpPr>
        <p:spPr>
          <a:xfrm>
            <a:off x="6987960" y="3306600"/>
            <a:ext cx="1554120" cy="5029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281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282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3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84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285" name="PlaceHolder 4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609480" y="3200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 type="body"/>
          </p:nvPr>
        </p:nvSpPr>
        <p:spPr>
          <a:xfrm>
            <a:off x="3276720" y="3200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88" name="PlaceHolder 7"/>
          <p:cNvSpPr>
            <a:spLocks noGrp="1"/>
          </p:cNvSpPr>
          <p:nvPr>
            <p:ph type="body"/>
          </p:nvPr>
        </p:nvSpPr>
        <p:spPr>
          <a:xfrm>
            <a:off x="5867280" y="3200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89" name="PlaceHolder 8"/>
          <p:cNvSpPr>
            <a:spLocks noGrp="1"/>
          </p:cNvSpPr>
          <p:nvPr>
            <p:ph type="body"/>
          </p:nvPr>
        </p:nvSpPr>
        <p:spPr>
          <a:xfrm>
            <a:off x="609480" y="5486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0" name="PlaceHolder 9"/>
          <p:cNvSpPr>
            <a:spLocks noGrp="1"/>
          </p:cNvSpPr>
          <p:nvPr>
            <p:ph type="body"/>
          </p:nvPr>
        </p:nvSpPr>
        <p:spPr>
          <a:xfrm>
            <a:off x="3276720" y="5486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1" name="PlaceHolder 10"/>
          <p:cNvSpPr>
            <a:spLocks noGrp="1"/>
          </p:cNvSpPr>
          <p:nvPr>
            <p:ph type="body"/>
          </p:nvPr>
        </p:nvSpPr>
        <p:spPr>
          <a:xfrm>
            <a:off x="5943600" y="5486400"/>
            <a:ext cx="2133360" cy="3805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2" name="PlaceHolder 11"/>
          <p:cNvSpPr>
            <a:spLocks noGrp="1"/>
          </p:cNvSpPr>
          <p:nvPr>
            <p:ph type="body"/>
          </p:nvPr>
        </p:nvSpPr>
        <p:spPr>
          <a:xfrm>
            <a:off x="516960" y="1490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3" name="PlaceHolder 12"/>
          <p:cNvSpPr>
            <a:spLocks noGrp="1"/>
          </p:cNvSpPr>
          <p:nvPr>
            <p:ph type="body"/>
          </p:nvPr>
        </p:nvSpPr>
        <p:spPr>
          <a:xfrm>
            <a:off x="3183840" y="1490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4" name="PlaceHolder 13"/>
          <p:cNvSpPr>
            <a:spLocks noGrp="1"/>
          </p:cNvSpPr>
          <p:nvPr>
            <p:ph type="body"/>
          </p:nvPr>
        </p:nvSpPr>
        <p:spPr>
          <a:xfrm>
            <a:off x="5873760" y="1490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5" name="PlaceHolder 14"/>
          <p:cNvSpPr>
            <a:spLocks noGrp="1"/>
          </p:cNvSpPr>
          <p:nvPr>
            <p:ph type="body"/>
          </p:nvPr>
        </p:nvSpPr>
        <p:spPr>
          <a:xfrm>
            <a:off x="576000" y="3776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6" name="PlaceHolder 15"/>
          <p:cNvSpPr>
            <a:spLocks noGrp="1"/>
          </p:cNvSpPr>
          <p:nvPr>
            <p:ph type="body"/>
          </p:nvPr>
        </p:nvSpPr>
        <p:spPr>
          <a:xfrm>
            <a:off x="3243240" y="3776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97" name="PlaceHolder 16"/>
          <p:cNvSpPr>
            <a:spLocks noGrp="1"/>
          </p:cNvSpPr>
          <p:nvPr>
            <p:ph type="body"/>
          </p:nvPr>
        </p:nvSpPr>
        <p:spPr>
          <a:xfrm>
            <a:off x="5873760" y="3776400"/>
            <a:ext cx="2163960" cy="1633320"/>
          </a:xfrm>
          <a:prstGeom prst="rect">
            <a:avLst/>
          </a:prstGeom>
        </p:spPr>
        <p:txBody>
          <a:bodyPr lIns="90000" rIns="90000" tIns="45000" bIns="45000">
            <a:normAutofit fontScale="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2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grpSp>
        <p:nvGrpSpPr>
          <p:cNvPr id="335" name="Group 1"/>
          <p:cNvGrpSpPr/>
          <p:nvPr/>
        </p:nvGrpSpPr>
        <p:grpSpPr>
          <a:xfrm>
            <a:off x="549000" y="914400"/>
            <a:ext cx="8045640" cy="9360"/>
            <a:chOff x="549000" y="914400"/>
            <a:chExt cx="8045640" cy="9360"/>
          </a:xfrm>
        </p:grpSpPr>
        <p:sp>
          <p:nvSpPr>
            <p:cNvPr id="336" name="Line 2"/>
            <p:cNvSpPr/>
            <p:nvPr/>
          </p:nvSpPr>
          <p:spPr>
            <a:xfrm>
              <a:off x="549000" y="914400"/>
              <a:ext cx="804564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7" name="Line 3"/>
            <p:cNvSpPr/>
            <p:nvPr/>
          </p:nvSpPr>
          <p:spPr>
            <a:xfrm>
              <a:off x="549000" y="923760"/>
              <a:ext cx="8045640" cy="0"/>
            </a:xfrm>
            <a:prstGeom prst="line">
              <a:avLst/>
            </a:prstGeom>
            <a:ln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38" name="Рисунок 2" descr=""/>
          <p:cNvPicPr/>
          <p:nvPr/>
        </p:nvPicPr>
        <p:blipFill>
          <a:blip r:embed="rId4"/>
          <a:stretch/>
        </p:blipFill>
        <p:spPr>
          <a:xfrm>
            <a:off x="0" y="5867280"/>
            <a:ext cx="9143640" cy="990360"/>
          </a:xfrm>
          <a:prstGeom prst="rect">
            <a:avLst/>
          </a:prstGeom>
          <a:ln>
            <a:noFill/>
          </a:ln>
        </p:spPr>
      </p:pic>
      <p:sp>
        <p:nvSpPr>
          <p:cNvPr id="339" name="PlaceHolder 4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2e67b1"/>
                </a:solidFill>
                <a:latin typeface="PT Sans Narrow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 type="body"/>
          </p:nvPr>
        </p:nvSpPr>
        <p:spPr>
          <a:xfrm>
            <a:off x="457200" y="1219320"/>
            <a:ext cx="8000640" cy="68544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1" name="PlaceHolder 6"/>
          <p:cNvSpPr>
            <a:spLocks noGrp="1"/>
          </p:cNvSpPr>
          <p:nvPr>
            <p:ph type="body"/>
          </p:nvPr>
        </p:nvSpPr>
        <p:spPr>
          <a:xfrm>
            <a:off x="609480" y="2209680"/>
            <a:ext cx="4266720" cy="3245760"/>
          </a:xfrm>
          <a:prstGeom prst="rect">
            <a:avLst/>
          </a:prstGeom>
        </p:spPr>
        <p:txBody>
          <a:bodyPr lIns="90000" rIns="90000" tIns="45000" bIns="45000">
            <a:normAutofit fontScale="56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2" name="PlaceHolder 7"/>
          <p:cNvSpPr>
            <a:spLocks noGrp="1"/>
          </p:cNvSpPr>
          <p:nvPr>
            <p:ph type="body"/>
          </p:nvPr>
        </p:nvSpPr>
        <p:spPr>
          <a:xfrm>
            <a:off x="5257800" y="22860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3" name="PlaceHolder 8"/>
          <p:cNvSpPr>
            <a:spLocks noGrp="1"/>
          </p:cNvSpPr>
          <p:nvPr>
            <p:ph type="body"/>
          </p:nvPr>
        </p:nvSpPr>
        <p:spPr>
          <a:xfrm>
            <a:off x="5257800" y="27432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4" name="PlaceHolder 9"/>
          <p:cNvSpPr>
            <a:spLocks noGrp="1"/>
          </p:cNvSpPr>
          <p:nvPr>
            <p:ph type="body"/>
          </p:nvPr>
        </p:nvSpPr>
        <p:spPr>
          <a:xfrm>
            <a:off x="5257800" y="32004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5" name="PlaceHolder 10"/>
          <p:cNvSpPr>
            <a:spLocks noGrp="1"/>
          </p:cNvSpPr>
          <p:nvPr>
            <p:ph type="body"/>
          </p:nvPr>
        </p:nvSpPr>
        <p:spPr>
          <a:xfrm>
            <a:off x="5257800" y="36576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6" name="PlaceHolder 11"/>
          <p:cNvSpPr>
            <a:spLocks noGrp="1"/>
          </p:cNvSpPr>
          <p:nvPr>
            <p:ph type="body"/>
          </p:nvPr>
        </p:nvSpPr>
        <p:spPr>
          <a:xfrm>
            <a:off x="5257800" y="41148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7" name="PlaceHolder 12"/>
          <p:cNvSpPr>
            <a:spLocks noGrp="1"/>
          </p:cNvSpPr>
          <p:nvPr>
            <p:ph type="body"/>
          </p:nvPr>
        </p:nvSpPr>
        <p:spPr>
          <a:xfrm>
            <a:off x="5257800" y="45720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8" name="PlaceHolder 13"/>
          <p:cNvSpPr>
            <a:spLocks noGrp="1"/>
          </p:cNvSpPr>
          <p:nvPr>
            <p:ph type="body"/>
          </p:nvPr>
        </p:nvSpPr>
        <p:spPr>
          <a:xfrm>
            <a:off x="5257800" y="5029200"/>
            <a:ext cx="3123720" cy="380520"/>
          </a:xfrm>
          <a:prstGeom prst="rect">
            <a:avLst/>
          </a:prstGeom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Для правки структуры щёлкните мышью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Второй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Третий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Четвёртый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Пятый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Шестой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Седьмой уровень структуры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304920" y="2819520"/>
            <a:ext cx="7391160" cy="8377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ts val="5000"/>
              </a:lnSpc>
            </a:pPr>
            <a:r>
              <a:rPr b="1" lang="ru-RU" sz="3600" spc="-1" strike="noStrike">
                <a:solidFill>
                  <a:srgbClr val="2e67b1"/>
                </a:solidFill>
                <a:latin typeface="Cambria"/>
              </a:rPr>
              <a:t>«Название проекта»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228600" y="4444920"/>
            <a:ext cx="7924320" cy="2031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404040"/>
                </a:solidFill>
                <a:latin typeface="Cambria"/>
              </a:rPr>
              <a:t>ФИО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404040"/>
                </a:solidFill>
                <a:latin typeface="Cambria"/>
              </a:rPr>
              <a:t>Место работы/учебы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87" name="Picture 2" descr="\\192.168.0.142\Server-file\DOCUMENTS\Отдел инноваций\Гранты и премии\УМНИК\ФИНАЛ УМНИК 2016\Презентации на Финал\Круги фасие.png"/>
          <p:cNvPicPr/>
          <p:nvPr/>
        </p:nvPicPr>
        <p:blipFill>
          <a:blip r:embed="rId1"/>
          <a:stretch/>
        </p:blipFill>
        <p:spPr>
          <a:xfrm rot="16200000">
            <a:off x="5588280" y="-221400"/>
            <a:ext cx="3333240" cy="3777480"/>
          </a:xfrm>
          <a:prstGeom prst="rect">
            <a:avLst/>
          </a:prstGeom>
          <a:ln>
            <a:noFill/>
          </a:ln>
        </p:spPr>
      </p:pic>
      <p:pic>
        <p:nvPicPr>
          <p:cNvPr id="388" name="Picture 3" descr="C:\Users\Golyshev.CLEVER\Desktop\fasie_rus.png"/>
          <p:cNvPicPr/>
          <p:nvPr/>
        </p:nvPicPr>
        <p:blipFill>
          <a:blip r:embed="rId2"/>
          <a:stretch/>
        </p:blipFill>
        <p:spPr>
          <a:xfrm>
            <a:off x="113400" y="285840"/>
            <a:ext cx="2172240" cy="121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457200" y="274680"/>
            <a:ext cx="822924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План реализации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533520" y="990720"/>
            <a:ext cx="1460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JM" sz="1600" spc="-1" strike="noStrike">
                <a:solidFill>
                  <a:srgbClr val="404040"/>
                </a:solidFill>
                <a:latin typeface="Cambria"/>
              </a:rPr>
              <a:t>20</a:t>
            </a:r>
            <a:r>
              <a:rPr b="1" lang="ru-RU" sz="1600" spc="-1" strike="noStrike">
                <a:solidFill>
                  <a:srgbClr val="404040"/>
                </a:solidFill>
                <a:latin typeface="Cambria"/>
              </a:rPr>
              <a:t>…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424" name="Group 3"/>
          <p:cNvGrpSpPr/>
          <p:nvPr/>
        </p:nvGrpSpPr>
        <p:grpSpPr>
          <a:xfrm>
            <a:off x="565200" y="1430280"/>
            <a:ext cx="1765080" cy="685440"/>
            <a:chOff x="565200" y="1430280"/>
            <a:chExt cx="1765080" cy="685440"/>
          </a:xfrm>
        </p:grpSpPr>
        <p:sp>
          <p:nvSpPr>
            <p:cNvPr id="425" name="CustomShape 4"/>
            <p:cNvSpPr/>
            <p:nvPr/>
          </p:nvSpPr>
          <p:spPr>
            <a:xfrm>
              <a:off x="565200" y="1430280"/>
              <a:ext cx="1765080" cy="964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6" name="CustomShape 5"/>
            <p:cNvSpPr/>
            <p:nvPr/>
          </p:nvSpPr>
          <p:spPr>
            <a:xfrm>
              <a:off x="565200" y="1506600"/>
              <a:ext cx="1752120" cy="609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48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e67b1"/>
                  </a:solidFill>
                  <a:latin typeface="Calibri"/>
                </a:rPr>
                <a:t>Название этапа</a:t>
              </a:r>
              <a:endParaRPr b="0" lang="ru-RU" sz="1600" spc="-1" strike="noStrike">
                <a:latin typeface="Arial"/>
              </a:endParaRPr>
            </a:p>
          </p:txBody>
        </p:sp>
      </p:grpSp>
      <p:sp>
        <p:nvSpPr>
          <p:cNvPr id="427" name="CustomShape 6"/>
          <p:cNvSpPr/>
          <p:nvPr/>
        </p:nvSpPr>
        <p:spPr>
          <a:xfrm>
            <a:off x="2654280" y="990720"/>
            <a:ext cx="1460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JM" sz="1600" spc="-1" strike="noStrike">
                <a:solidFill>
                  <a:srgbClr val="0d0d0d"/>
                </a:solidFill>
                <a:latin typeface="Cambria"/>
              </a:rPr>
              <a:t>20</a:t>
            </a:r>
            <a:r>
              <a:rPr b="1" lang="ru-RU" sz="1600" spc="-1" strike="noStrike">
                <a:solidFill>
                  <a:srgbClr val="0d0d0d"/>
                </a:solidFill>
                <a:latin typeface="Cambria"/>
              </a:rPr>
              <a:t>…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428" name="Group 7"/>
          <p:cNvGrpSpPr/>
          <p:nvPr/>
        </p:nvGrpSpPr>
        <p:grpSpPr>
          <a:xfrm>
            <a:off x="2666880" y="1430280"/>
            <a:ext cx="1755360" cy="685440"/>
            <a:chOff x="2666880" y="1430280"/>
            <a:chExt cx="1755360" cy="685440"/>
          </a:xfrm>
        </p:grpSpPr>
        <p:sp>
          <p:nvSpPr>
            <p:cNvPr id="429" name="CustomShape 8"/>
            <p:cNvSpPr/>
            <p:nvPr/>
          </p:nvSpPr>
          <p:spPr>
            <a:xfrm>
              <a:off x="2666880" y="1430280"/>
              <a:ext cx="1755360" cy="964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0" name="CustomShape 9"/>
            <p:cNvSpPr/>
            <p:nvPr/>
          </p:nvSpPr>
          <p:spPr>
            <a:xfrm>
              <a:off x="2666880" y="1506600"/>
              <a:ext cx="1752120" cy="609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48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e67b1"/>
                  </a:solidFill>
                  <a:latin typeface="Calibri"/>
                </a:rPr>
                <a:t>Название этапа</a:t>
              </a:r>
              <a:endParaRPr b="0" lang="ru-RU" sz="1600" spc="-1" strike="noStrike">
                <a:latin typeface="Arial"/>
              </a:endParaRPr>
            </a:p>
          </p:txBody>
        </p:sp>
      </p:grpSp>
      <p:sp>
        <p:nvSpPr>
          <p:cNvPr id="431" name="CustomShape 10"/>
          <p:cNvSpPr/>
          <p:nvPr/>
        </p:nvSpPr>
        <p:spPr>
          <a:xfrm>
            <a:off x="4788000" y="990720"/>
            <a:ext cx="1460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JM" sz="1600" spc="-1" strike="noStrike">
                <a:solidFill>
                  <a:srgbClr val="0d0d0d"/>
                </a:solidFill>
                <a:latin typeface="Cambria"/>
              </a:rPr>
              <a:t>20</a:t>
            </a:r>
            <a:r>
              <a:rPr b="1" lang="ru-RU" sz="1600" spc="-1" strike="noStrike">
                <a:solidFill>
                  <a:srgbClr val="0d0d0d"/>
                </a:solidFill>
                <a:latin typeface="Cambria"/>
              </a:rPr>
              <a:t>…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432" name="Group 11"/>
          <p:cNvGrpSpPr/>
          <p:nvPr/>
        </p:nvGrpSpPr>
        <p:grpSpPr>
          <a:xfrm>
            <a:off x="4800600" y="1422360"/>
            <a:ext cx="1765080" cy="685440"/>
            <a:chOff x="4800600" y="1422360"/>
            <a:chExt cx="1765080" cy="685440"/>
          </a:xfrm>
        </p:grpSpPr>
        <p:sp>
          <p:nvSpPr>
            <p:cNvPr id="433" name="CustomShape 12"/>
            <p:cNvSpPr/>
            <p:nvPr/>
          </p:nvSpPr>
          <p:spPr>
            <a:xfrm>
              <a:off x="4800600" y="1422360"/>
              <a:ext cx="1765080" cy="964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4" name="CustomShape 13"/>
            <p:cNvSpPr/>
            <p:nvPr/>
          </p:nvSpPr>
          <p:spPr>
            <a:xfrm>
              <a:off x="4800600" y="1498680"/>
              <a:ext cx="1752120" cy="609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48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e67b1"/>
                  </a:solidFill>
                  <a:latin typeface="Calibri"/>
                </a:rPr>
                <a:t>Название этапа</a:t>
              </a:r>
              <a:endParaRPr b="0" lang="ru-RU" sz="1600" spc="-1" strike="noStrike">
                <a:latin typeface="Arial"/>
              </a:endParaRPr>
            </a:p>
          </p:txBody>
        </p:sp>
      </p:grpSp>
      <p:sp>
        <p:nvSpPr>
          <p:cNvPr id="435" name="CustomShape 14"/>
          <p:cNvSpPr/>
          <p:nvPr/>
        </p:nvSpPr>
        <p:spPr>
          <a:xfrm>
            <a:off x="6845400" y="990720"/>
            <a:ext cx="1460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JM" sz="1600" spc="-1" strike="noStrike">
                <a:solidFill>
                  <a:srgbClr val="0d0d0d"/>
                </a:solidFill>
                <a:latin typeface="Cambria"/>
              </a:rPr>
              <a:t>20</a:t>
            </a:r>
            <a:r>
              <a:rPr b="1" lang="ru-RU" sz="1600" spc="-1" strike="noStrike">
                <a:solidFill>
                  <a:srgbClr val="0d0d0d"/>
                </a:solidFill>
                <a:latin typeface="Cambria"/>
              </a:rPr>
              <a:t>…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436" name="Group 15"/>
          <p:cNvGrpSpPr/>
          <p:nvPr/>
        </p:nvGrpSpPr>
        <p:grpSpPr>
          <a:xfrm>
            <a:off x="6858000" y="1422360"/>
            <a:ext cx="1765080" cy="685440"/>
            <a:chOff x="6858000" y="1422360"/>
            <a:chExt cx="1765080" cy="685440"/>
          </a:xfrm>
        </p:grpSpPr>
        <p:sp>
          <p:nvSpPr>
            <p:cNvPr id="437" name="CustomShape 16"/>
            <p:cNvSpPr/>
            <p:nvPr/>
          </p:nvSpPr>
          <p:spPr>
            <a:xfrm>
              <a:off x="6858000" y="1422360"/>
              <a:ext cx="1765080" cy="964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8" name="CustomShape 17"/>
            <p:cNvSpPr/>
            <p:nvPr/>
          </p:nvSpPr>
          <p:spPr>
            <a:xfrm>
              <a:off x="6858000" y="1498680"/>
              <a:ext cx="1752120" cy="609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48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e67b1"/>
                  </a:solidFill>
                  <a:latin typeface="Calibri"/>
                </a:rPr>
                <a:t>Название этапа</a:t>
              </a:r>
              <a:endParaRPr b="0" lang="ru-RU" sz="1600" spc="-1" strike="noStrike">
                <a:latin typeface="Arial"/>
              </a:endParaRPr>
            </a:p>
          </p:txBody>
        </p:sp>
      </p:grpSp>
      <p:sp>
        <p:nvSpPr>
          <p:cNvPr id="439" name="CustomShape 18"/>
          <p:cNvSpPr/>
          <p:nvPr/>
        </p:nvSpPr>
        <p:spPr>
          <a:xfrm>
            <a:off x="2590920" y="2268720"/>
            <a:ext cx="1980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</a:rPr>
              <a:t>Подробное описание этапа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40" name="CustomShape 19"/>
          <p:cNvSpPr/>
          <p:nvPr/>
        </p:nvSpPr>
        <p:spPr>
          <a:xfrm>
            <a:off x="4724280" y="2268720"/>
            <a:ext cx="198072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</a:rPr>
              <a:t>Подробное описание этапа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441" name="CustomShape 20"/>
          <p:cNvSpPr/>
          <p:nvPr/>
        </p:nvSpPr>
        <p:spPr>
          <a:xfrm>
            <a:off x="6781680" y="2268720"/>
            <a:ext cx="1980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</a:rPr>
              <a:t>Подробное описание этапа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42" name="CustomShape 21"/>
          <p:cNvSpPr/>
          <p:nvPr/>
        </p:nvSpPr>
        <p:spPr>
          <a:xfrm>
            <a:off x="457200" y="2268720"/>
            <a:ext cx="1980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</a:rPr>
              <a:t>Подробное описание этапа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43" name="CustomShape 22"/>
          <p:cNvSpPr/>
          <p:nvPr/>
        </p:nvSpPr>
        <p:spPr>
          <a:xfrm flipV="1" rot="10800000">
            <a:off x="520920" y="3011760"/>
            <a:ext cx="8534160" cy="29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Представьте план реализации идеи в конечный продукт, т.е. от начальной стадии (идеи) до готового продукта (работоспособной технологии) с указанием временных и </a:t>
            </a:r>
            <a:r>
              <a:rPr b="1" lang="ru-RU" sz="1400" spc="-1" strike="noStrike" u="sng">
                <a:solidFill>
                  <a:srgbClr val="000000"/>
                </a:solidFill>
                <a:uFillTx/>
                <a:latin typeface="Cambria"/>
              </a:rPr>
              <a:t>финансовых затрат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. Кратко обозначьте направление использования инвестиций. Изложите план проекта на 2 года Опишите основные мероприятия проекта. Если имеется возможность финансирования вашего проекта из иных (государственных, частных) источников – укажите их.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Если стоимость реализации проекта </a:t>
            </a:r>
            <a:r>
              <a:rPr b="1" lang="ru-RU" sz="1400" spc="-1" strike="noStrike" u="sng">
                <a:solidFill>
                  <a:srgbClr val="000000"/>
                </a:solidFill>
                <a:uFillTx/>
                <a:latin typeface="Cambria"/>
              </a:rPr>
              <a:t>превосходит сумму гранта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, поясните, откуда придет дополнительное финансирование?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Какое оборудование и экспериментальная база необходимы для НИР? Есть ли они?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457200" y="274680"/>
            <a:ext cx="822924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Результаты проекта по этапам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5" name="Рисунок 3" descr=""/>
          <p:cNvPicPr/>
          <p:nvPr/>
        </p:nvPicPr>
        <p:blipFill>
          <a:blip r:embed="rId1"/>
          <a:stretch/>
        </p:blipFill>
        <p:spPr>
          <a:xfrm>
            <a:off x="533520" y="2336760"/>
            <a:ext cx="1715760" cy="1294920"/>
          </a:xfrm>
          <a:prstGeom prst="rect">
            <a:avLst/>
          </a:prstGeom>
          <a:ln cap="sq" w="38160">
            <a:solidFill>
              <a:schemeClr val="bg1"/>
            </a:solidFill>
            <a:miter/>
          </a:ln>
          <a:effectLst>
            <a:outerShdw algn="ctr" blurRad="63500" rotWithShape="0">
              <a:srgbClr val="000000">
                <a:alpha val="40000"/>
              </a:srgbClr>
            </a:outerShdw>
          </a:effectLst>
        </p:spPr>
      </p:pic>
      <p:pic>
        <p:nvPicPr>
          <p:cNvPr id="446" name="Рисунок 4" descr=""/>
          <p:cNvPicPr/>
          <p:nvPr/>
        </p:nvPicPr>
        <p:blipFill>
          <a:blip r:embed="rId2"/>
          <a:stretch/>
        </p:blipFill>
        <p:spPr>
          <a:xfrm>
            <a:off x="2666880" y="2336760"/>
            <a:ext cx="1715760" cy="1294920"/>
          </a:xfrm>
          <a:prstGeom prst="rect">
            <a:avLst/>
          </a:prstGeom>
          <a:ln cap="sq" w="38160">
            <a:solidFill>
              <a:schemeClr val="bg1"/>
            </a:solidFill>
            <a:miter/>
          </a:ln>
          <a:effectLst>
            <a:outerShdw algn="ctr" blurRad="63500" rotWithShape="0">
              <a:srgbClr val="000000">
                <a:alpha val="40000"/>
              </a:srgbClr>
            </a:outerShdw>
          </a:effectLst>
        </p:spPr>
      </p:pic>
      <p:pic>
        <p:nvPicPr>
          <p:cNvPr id="447" name="Рисунок 5" descr=""/>
          <p:cNvPicPr/>
          <p:nvPr/>
        </p:nvPicPr>
        <p:blipFill>
          <a:blip r:embed="rId3"/>
          <a:stretch/>
        </p:blipFill>
        <p:spPr>
          <a:xfrm>
            <a:off x="4800600" y="2336760"/>
            <a:ext cx="1715760" cy="1294920"/>
          </a:xfrm>
          <a:prstGeom prst="rect">
            <a:avLst/>
          </a:prstGeom>
          <a:ln cap="sq" w="38160">
            <a:solidFill>
              <a:schemeClr val="bg1"/>
            </a:solidFill>
            <a:miter/>
          </a:ln>
          <a:effectLst>
            <a:outerShdw algn="ctr" blurRad="63500" rotWithShape="0">
              <a:srgbClr val="000000">
                <a:alpha val="40000"/>
              </a:srgbClr>
            </a:outerShdw>
          </a:effectLst>
        </p:spPr>
      </p:pic>
      <p:pic>
        <p:nvPicPr>
          <p:cNvPr id="448" name="Рисунок 6" descr=""/>
          <p:cNvPicPr/>
          <p:nvPr/>
        </p:nvPicPr>
        <p:blipFill>
          <a:blip r:embed="rId4"/>
          <a:stretch/>
        </p:blipFill>
        <p:spPr>
          <a:xfrm>
            <a:off x="6934320" y="2336760"/>
            <a:ext cx="1715760" cy="1294920"/>
          </a:xfrm>
          <a:prstGeom prst="rect">
            <a:avLst/>
          </a:prstGeom>
          <a:ln cap="sq" w="38160">
            <a:solidFill>
              <a:schemeClr val="bg1"/>
            </a:solidFill>
            <a:miter/>
          </a:ln>
          <a:effectLst>
            <a:outerShdw algn="ctr" blurRad="63500" rotWithShape="0">
              <a:srgbClr val="000000">
                <a:alpha val="40000"/>
              </a:srgbClr>
            </a:outerShdw>
          </a:effectLst>
        </p:spPr>
      </p:pic>
      <p:sp>
        <p:nvSpPr>
          <p:cNvPr id="449" name="TextShape 2"/>
          <p:cNvSpPr txBox="1"/>
          <p:nvPr/>
        </p:nvSpPr>
        <p:spPr>
          <a:xfrm>
            <a:off x="4876920" y="4749840"/>
            <a:ext cx="1836360" cy="2057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404040"/>
                </a:solidFill>
                <a:latin typeface="Calibri"/>
              </a:rPr>
              <a:t>Информация об объекте ИС и сроках получения</a:t>
            </a:r>
            <a:endParaRPr b="0" lang="en-US" sz="11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0" name="TextShape 3"/>
          <p:cNvSpPr txBox="1"/>
          <p:nvPr/>
        </p:nvSpPr>
        <p:spPr>
          <a:xfrm>
            <a:off x="7041240" y="4800600"/>
            <a:ext cx="1744200" cy="2057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404040"/>
                </a:solidFill>
                <a:latin typeface="Calibri"/>
              </a:rPr>
              <a:t>Информация</a:t>
            </a:r>
            <a:endParaRPr b="0" lang="en-US" sz="11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1" name="TextShape 4"/>
          <p:cNvSpPr txBox="1"/>
          <p:nvPr/>
        </p:nvSpPr>
        <p:spPr>
          <a:xfrm>
            <a:off x="609480" y="4659840"/>
            <a:ext cx="1820520" cy="12070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404040"/>
                </a:solidFill>
                <a:latin typeface="Calibri"/>
              </a:rPr>
              <a:t>Информация</a:t>
            </a:r>
            <a:endParaRPr b="0" lang="en-US" sz="11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2" name="TextShape 5"/>
          <p:cNvSpPr txBox="1"/>
          <p:nvPr/>
        </p:nvSpPr>
        <p:spPr>
          <a:xfrm>
            <a:off x="579600" y="3835440"/>
            <a:ext cx="1706040" cy="593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2e67b1"/>
                </a:solidFill>
                <a:latin typeface="Cambria"/>
              </a:rPr>
              <a:t>Разработан бизнес-план инновационного проекта</a:t>
            </a:r>
            <a:endParaRPr b="0" lang="en-US" sz="1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3" name="TextShape 6"/>
          <p:cNvSpPr txBox="1"/>
          <p:nvPr/>
        </p:nvSpPr>
        <p:spPr>
          <a:xfrm>
            <a:off x="2743200" y="3835440"/>
            <a:ext cx="1965600" cy="812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2e67b1"/>
                </a:solidFill>
                <a:latin typeface="Cambria"/>
              </a:rPr>
              <a:t>Развитие проекта в части коммерциализации результатов НИР</a:t>
            </a:r>
            <a:endParaRPr b="0" lang="en-US" sz="1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4" name="TextShape 7"/>
          <p:cNvSpPr txBox="1"/>
          <p:nvPr/>
        </p:nvSpPr>
        <p:spPr>
          <a:xfrm>
            <a:off x="4876920" y="3835440"/>
            <a:ext cx="1676160" cy="812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2e67b1"/>
                </a:solidFill>
                <a:latin typeface="Cambria"/>
              </a:rPr>
              <a:t>Подана заявка на регистрацию РИД. Название объекта ИС</a:t>
            </a:r>
            <a:endParaRPr b="0" lang="en-US" sz="1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5" name="TextShape 8"/>
          <p:cNvSpPr txBox="1"/>
          <p:nvPr/>
        </p:nvSpPr>
        <p:spPr>
          <a:xfrm>
            <a:off x="6980400" y="3835440"/>
            <a:ext cx="1934640" cy="92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2e67b1"/>
                </a:solidFill>
                <a:latin typeface="Cambria"/>
              </a:rPr>
              <a:t>Пройдена преакселерационная программа</a:t>
            </a:r>
            <a:endParaRPr b="0" lang="en-US" sz="1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6" name="CustomShape 9"/>
          <p:cNvSpPr/>
          <p:nvPr/>
        </p:nvSpPr>
        <p:spPr>
          <a:xfrm>
            <a:off x="480240" y="990720"/>
            <a:ext cx="8305560" cy="115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Опишите результаты, которые вы планируете получить в конце 1-го и 2-го года программы «УМНИК», согласно Положению о программе «УМНИК». Обозначьте, что необходимо защитить в Вашем проекте (патент, полезная модель, изобретение, промышленный образец; свидетельство, лицензирование, сертификация). На кого будут оформлены права на ИС.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57" name="TextShape 10"/>
          <p:cNvSpPr txBox="1"/>
          <p:nvPr/>
        </p:nvSpPr>
        <p:spPr>
          <a:xfrm>
            <a:off x="2743200" y="4648320"/>
            <a:ext cx="198072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404040"/>
                </a:solidFill>
                <a:latin typeface="Calibri"/>
              </a:rPr>
              <a:t>(подана заявка в программу «СТАРТ»; либо зарегистрировано малое инновационное предприятие; либо передача прав на РИД)</a:t>
            </a:r>
            <a:endParaRPr b="0" lang="en-US" sz="1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457200" y="262080"/>
            <a:ext cx="822924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Партнеры, заинтересованные организации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CustomShape 2"/>
          <p:cNvSpPr/>
          <p:nvPr/>
        </p:nvSpPr>
        <p:spPr>
          <a:xfrm flipV="1" rot="10800000">
            <a:off x="457560" y="982440"/>
            <a:ext cx="8152920" cy="254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Укажите, кому потенциально интересен Ваш проект, кто готов оказать поддержку его развитию, кто готов предоставить дополнительные ресурсы (оборудование, финансы, помещение, комплектующие, образцы). При наличии таковых - продемонстрируйте имеющиеся намерения в виде письма от организации или вуза, на базе которого будет реализовываться проект.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0" y="0"/>
            <a:ext cx="914364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e67b1"/>
                </a:solidFill>
                <a:latin typeface="Cambria"/>
              </a:rPr>
              <a:t>Спасибо за внимание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-7560" y="3919320"/>
            <a:ext cx="9143640" cy="722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</a:pPr>
            <a:r>
              <a:rPr b="1" lang="ru-RU" sz="1600" spc="-1" strike="noStrike">
                <a:solidFill>
                  <a:srgbClr val="0d0d0d"/>
                </a:solidFill>
                <a:latin typeface="Cambria"/>
              </a:rPr>
              <a:t>Контактная информация: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30000"/>
              </a:lnSpc>
            </a:pPr>
            <a:r>
              <a:rPr b="1" lang="ru-RU" sz="1600" spc="-1" strike="noStrike">
                <a:solidFill>
                  <a:srgbClr val="0d0d0d"/>
                </a:solidFill>
                <a:latin typeface="Cambria"/>
              </a:rPr>
              <a:t>веб-сайт, электронная почта, телефон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62" name="CustomShape 3"/>
          <p:cNvSpPr/>
          <p:nvPr/>
        </p:nvSpPr>
        <p:spPr>
          <a:xfrm>
            <a:off x="7560" y="2006640"/>
            <a:ext cx="9143640" cy="111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</a:pPr>
            <a:r>
              <a:rPr b="1" lang="ru-RU" sz="2800" spc="-1" strike="noStrike">
                <a:solidFill>
                  <a:srgbClr val="2e67b1"/>
                </a:solidFill>
                <a:latin typeface="Cambria"/>
              </a:rPr>
              <a:t>Фамилия Имя Отчество</a:t>
            </a:r>
            <a:r>
              <a:rPr b="1" lang="en-JM" sz="2800" spc="-1" strike="noStrike">
                <a:solidFill>
                  <a:srgbClr val="2e67b1"/>
                </a:solidFill>
                <a:latin typeface="Cambria"/>
              </a:rPr>
              <a:t> </a:t>
            </a:r>
            <a:r>
              <a:rPr b="1" lang="ru-RU" sz="2800" spc="-1" strike="noStrike">
                <a:solidFill>
                  <a:srgbClr val="2e67b1"/>
                </a:solidFill>
                <a:latin typeface="Cambria"/>
              </a:rPr>
              <a:t>(выступающего)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30000"/>
              </a:lnSpc>
            </a:pPr>
            <a:r>
              <a:rPr b="1" lang="en-JM" sz="2400" spc="-1" strike="noStrike">
                <a:solidFill>
                  <a:srgbClr val="000000"/>
                </a:solidFill>
                <a:latin typeface="Cambria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Cambria"/>
              </a:rPr>
              <a:t>должность, место работы (учебы)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457200" y="198360"/>
            <a:ext cx="7467120" cy="713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2e67b1"/>
                </a:solidFill>
                <a:latin typeface="Cambria"/>
              </a:rPr>
              <a:t>Разделы презентации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76320" y="1193760"/>
            <a:ext cx="8991360" cy="4647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Актуальность идеи (проблематика)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Предлагаемое решение (конечный продукт)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Перспектива коммерциализации результата НИОКР (сферы применения и конкретный потребитель)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Обоснование научной новизны проекта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Техническая значимость (преимущества перед существующими аналогами)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План реализации проекта 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Защита прав на интеллектуальную собственность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04040"/>
                </a:solidFill>
                <a:latin typeface="Cambria"/>
              </a:rPr>
              <a:t>Партнеры, заинтересованные организации (если имеются /планируются)</a:t>
            </a:r>
            <a:endParaRPr b="0" lang="en-US" sz="18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457200" y="274680"/>
            <a:ext cx="822924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Актуальность идеи («проблематика»)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457200" y="971640"/>
            <a:ext cx="8381520" cy="174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Обозначьте наличие и уровень существующей проблемы, на решение которой направлена Ваша идея. Идея, сформулированная в проекте, должна иметь  значение для решения современных проблем и задач как в Республике Алтай, так и в России (мире)в целом, а также быть пригодной к защите интеллектуальной собственности (подаче заявки).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393" name="Picture Placeholder 2" descr=""/>
          <p:cNvPicPr/>
          <p:nvPr/>
        </p:nvPicPr>
        <p:blipFill>
          <a:blip r:embed="rId1"/>
          <a:stretch/>
        </p:blipFill>
        <p:spPr>
          <a:xfrm>
            <a:off x="609480" y="2867760"/>
            <a:ext cx="4435200" cy="2712600"/>
          </a:xfrm>
          <a:prstGeom prst="rect">
            <a:avLst/>
          </a:prstGeom>
          <a:ln cap="sq" w="57240">
            <a:solidFill>
              <a:schemeClr val="bg1"/>
            </a:solidFill>
            <a:miter/>
          </a:ln>
          <a:effectLst>
            <a:outerShdw algn="ctr" blurRad="63500" rotWithShape="0" sx="101000" sy="101000">
              <a:srgbClr val="000000">
                <a:alpha val="40000"/>
              </a:srgbClr>
            </a:outerShdw>
          </a:effectLst>
        </p:spPr>
      </p:pic>
      <p:sp>
        <p:nvSpPr>
          <p:cNvPr id="394" name="TextShape 3"/>
          <p:cNvSpPr txBox="1"/>
          <p:nvPr/>
        </p:nvSpPr>
        <p:spPr>
          <a:xfrm>
            <a:off x="5562720" y="3867120"/>
            <a:ext cx="2361960" cy="933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Автор информации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95" name="TextShape 4"/>
          <p:cNvSpPr txBox="1"/>
          <p:nvPr/>
        </p:nvSpPr>
        <p:spPr>
          <a:xfrm>
            <a:off x="5562720" y="4800600"/>
            <a:ext cx="3352320" cy="533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Веб-сайт источника информации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96" name="CustomShape 5"/>
          <p:cNvSpPr/>
          <p:nvPr/>
        </p:nvSpPr>
        <p:spPr>
          <a:xfrm>
            <a:off x="5562720" y="29145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CustomShape 6"/>
          <p:cNvSpPr/>
          <p:nvPr/>
        </p:nvSpPr>
        <p:spPr>
          <a:xfrm>
            <a:off x="5562720" y="386712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7"/>
          <p:cNvSpPr/>
          <p:nvPr/>
        </p:nvSpPr>
        <p:spPr>
          <a:xfrm>
            <a:off x="5562720" y="481968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9" name="TextShape 8"/>
          <p:cNvSpPr txBox="1"/>
          <p:nvPr/>
        </p:nvSpPr>
        <p:spPr>
          <a:xfrm>
            <a:off x="5562720" y="2921040"/>
            <a:ext cx="2361960" cy="933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Описание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457200" y="304920"/>
            <a:ext cx="8229240" cy="713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Предлагаемое решение (конечный продукт)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470160" y="960480"/>
            <a:ext cx="8229240" cy="1553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Дайте информацию по продукту, который Вы будете создавать и реализовывать. Используйте фотографии продукта и/или схемы, поясняющие ключевые инновационные моменты продукта.  Если есть возможность, во время выступления покажите лабораторный образец или макет.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402" name="Рисунок 1" descr=""/>
          <p:cNvPicPr/>
          <p:nvPr/>
        </p:nvPicPr>
        <p:blipFill>
          <a:blip r:embed="rId1"/>
          <a:stretch/>
        </p:blipFill>
        <p:spPr>
          <a:xfrm>
            <a:off x="4637160" y="2811600"/>
            <a:ext cx="3973320" cy="2852280"/>
          </a:xfrm>
          <a:prstGeom prst="rect">
            <a:avLst/>
          </a:prstGeom>
          <a:ln>
            <a:noFill/>
          </a:ln>
        </p:spPr>
      </p:pic>
      <p:sp>
        <p:nvSpPr>
          <p:cNvPr id="403" name="CustomShape 3"/>
          <p:cNvSpPr/>
          <p:nvPr/>
        </p:nvSpPr>
        <p:spPr>
          <a:xfrm>
            <a:off x="609120" y="2977560"/>
            <a:ext cx="12283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Описание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04" name="CustomShape 4"/>
          <p:cNvSpPr/>
          <p:nvPr/>
        </p:nvSpPr>
        <p:spPr>
          <a:xfrm>
            <a:off x="609480" y="302256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478800" y="304920"/>
            <a:ext cx="8229240" cy="713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Перспектива коммерциализации результата НИОКР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491760" y="1019160"/>
            <a:ext cx="8118360" cy="27144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Понимание размеров целевого рынка в России (если целимся в него) и мирового (если есть внешний прицел). 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Портрет потенциального потребителя, сколько он платит за аналоги сейчас или сколько теряет, не решая проблему.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Оценка размера рынка (TAM, SAM, SOM) с соответствующей диаграммой,  указанием источника приведенной информации.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485640" y="990720"/>
            <a:ext cx="812448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Опишите планируемую бизнес-модель (как на указанном рынке идея будет монетизироваться). Охарактеризуйте наличие рисков (в том числе коммерциализации) всего проекта и мер их снижения.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478800" y="304920"/>
            <a:ext cx="8229240" cy="713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Перспектива коммерциализации результата НИОКР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533520" y="279360"/>
            <a:ext cx="785952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Обоснование научной новизны проекта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473040" y="990720"/>
            <a:ext cx="8137080" cy="16254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3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Отразите научные исследования, в результате которых возникла идея, а также условия, необходимые для ее реализации. Что нового в научной составляющей Вы предлагаете по сравнению с тем, что есть в науке, технике и технологии сейчас?</a:t>
            </a:r>
            <a:endParaRPr b="0" lang="en-US" sz="1600" spc="-1" strike="noStrike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411" name="Picture Placeholder 2" descr=""/>
          <p:cNvPicPr/>
          <p:nvPr/>
        </p:nvPicPr>
        <p:blipFill>
          <a:blip r:embed="rId1"/>
          <a:stretch/>
        </p:blipFill>
        <p:spPr>
          <a:xfrm>
            <a:off x="4800600" y="2925720"/>
            <a:ext cx="3749400" cy="2636640"/>
          </a:xfrm>
          <a:prstGeom prst="rect">
            <a:avLst/>
          </a:prstGeom>
          <a:ln cap="sq" w="57240">
            <a:solidFill>
              <a:schemeClr val="bg1"/>
            </a:solidFill>
            <a:miter/>
          </a:ln>
          <a:effectLst>
            <a:outerShdw algn="ctr" blurRad="63500" rotWithShape="0" sx="101000" sy="101000">
              <a:srgbClr val="000000">
                <a:alpha val="40000"/>
              </a:srgbClr>
            </a:outerShdw>
          </a:effectLst>
        </p:spPr>
      </p:pic>
      <p:sp>
        <p:nvSpPr>
          <p:cNvPr id="412" name="CustomShape 3"/>
          <p:cNvSpPr/>
          <p:nvPr/>
        </p:nvSpPr>
        <p:spPr>
          <a:xfrm>
            <a:off x="979560" y="2930760"/>
            <a:ext cx="342864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При оформлении данного слайда используйте иллюстрации (схемы, формулы)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13" name="CustomShape 4"/>
          <p:cNvSpPr/>
          <p:nvPr/>
        </p:nvSpPr>
        <p:spPr>
          <a:xfrm>
            <a:off x="685800" y="308304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457200" y="598320"/>
            <a:ext cx="8229240" cy="468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Техническая значимость</a:t>
            </a:r>
            <a:br/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15" name="Table 2"/>
          <p:cNvGraphicFramePr/>
          <p:nvPr/>
        </p:nvGraphicFramePr>
        <p:xfrm>
          <a:off x="641520" y="1092240"/>
          <a:ext cx="7859520" cy="2936520"/>
        </p:xfrm>
        <a:graphic>
          <a:graphicData uri="http://schemas.openxmlformats.org/drawingml/2006/table">
            <a:tbl>
              <a:tblPr/>
              <a:tblGrid>
                <a:gridCol w="1276560"/>
                <a:gridCol w="1645560"/>
                <a:gridCol w="1645560"/>
                <a:gridCol w="1691280"/>
                <a:gridCol w="1600560"/>
              </a:tblGrid>
              <a:tr h="443160">
                <a:tc>
                  <a:txBody>
                    <a:bodyPr lIns="91080" rIns="91080" tIns="47520" bIns="475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Название 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1080" rIns="91080" tIns="47520" bIns="475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Показатель1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1080" rIns="91080" tIns="47520" bIns="475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Показатель 2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1080" rIns="91080" tIns="47520" bIns="475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Показатель 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1080" rIns="91080" tIns="47520" bIns="475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Показатель 4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79960">
                <a:tc>
                  <a:txBody>
                    <a:bodyPr lIns="91080" rIns="9108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Ваш продукт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443160">
                <a:tc>
                  <a:txBody>
                    <a:bodyPr lIns="91080" rIns="9108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JM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443160">
                <a:tc>
                  <a:txBody>
                    <a:bodyPr lIns="91080" rIns="9108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JM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443160">
                <a:tc>
                  <a:txBody>
                    <a:bodyPr lIns="91080" rIns="9108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JM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583920">
                <a:tc>
                  <a:txBody>
                    <a:bodyPr lIns="91080" rIns="9108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JM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sp>
        <p:nvSpPr>
          <p:cNvPr id="416" name="CustomShape 3"/>
          <p:cNvSpPr/>
          <p:nvPr/>
        </p:nvSpPr>
        <p:spPr>
          <a:xfrm>
            <a:off x="566640" y="4391640"/>
            <a:ext cx="792432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</a:rPr>
              <a:t>Представьте сравнительный анализ Вашего продукта с существующими аналогичными способами, методами и путями решения проблемы на сегодняшний день; обозначьте Ваши преимущества и недостатки; отметьте,  в чем проявляется решающее влияние Вашей идеи на современную технику и технологии.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477720" y="274680"/>
            <a:ext cx="7859520" cy="715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e67b1"/>
                </a:solidFill>
                <a:latin typeface="Cambria"/>
              </a:rPr>
              <a:t>Научно-технический задел исполнителей проекта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477720" y="888840"/>
            <a:ext cx="8403840" cy="2133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</a:rPr>
              <a:t>Поясните, что уже сделано на сегодняшний день. Есть ли прототип, опытный образец, научно-техническая документация. Поясните, имеете ли Вы доступ к оборудованию для проведения НИОКР, экспериментальную базу для проведения испытаний. Какие  объекты интеллектуальной собственности имеются на сегодняшний день, которые можно «использовать» в процессе реализации проекта. Что мешает продолжить работу, и как программа «УМНИК» может «помочь». Опишите научно-технический потенциал авторов проекта. Опишите ваш опыт работ по выполнению НИОКР и управлению проектами.</a:t>
            </a:r>
            <a:endParaRPr b="0" lang="en-US" sz="1400" spc="-1" strike="noStrike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419" name="Picture Placeholder 2" descr=""/>
          <p:cNvPicPr/>
          <p:nvPr/>
        </p:nvPicPr>
        <p:blipFill>
          <a:blip r:embed="rId1"/>
          <a:stretch/>
        </p:blipFill>
        <p:spPr>
          <a:xfrm>
            <a:off x="4952880" y="3124080"/>
            <a:ext cx="3636720" cy="2433240"/>
          </a:xfrm>
          <a:prstGeom prst="rect">
            <a:avLst/>
          </a:prstGeom>
          <a:ln cap="sq" w="57240">
            <a:solidFill>
              <a:schemeClr val="bg1"/>
            </a:solidFill>
            <a:miter/>
          </a:ln>
          <a:effectLst>
            <a:outerShdw algn="ctr" blurRad="63500" rotWithShape="0" sx="101000" sy="101000">
              <a:srgbClr val="000000">
                <a:alpha val="40000"/>
              </a:srgbClr>
            </a:outerShdw>
          </a:effectLst>
        </p:spPr>
      </p:pic>
      <p:sp>
        <p:nvSpPr>
          <p:cNvPr id="420" name="CustomShape 3"/>
          <p:cNvSpPr/>
          <p:nvPr/>
        </p:nvSpPr>
        <p:spPr>
          <a:xfrm>
            <a:off x="944640" y="3641760"/>
            <a:ext cx="342864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2e67b1"/>
                </a:solidFill>
                <a:latin typeface="Cambria"/>
              </a:rPr>
              <a:t>При оформлении данного слайда используйте иллюстрации (схемы, формулы)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21" name="CustomShape 4"/>
          <p:cNvSpPr/>
          <p:nvPr/>
        </p:nvSpPr>
        <p:spPr>
          <a:xfrm>
            <a:off x="716040" y="3781440"/>
            <a:ext cx="45720" cy="380520"/>
          </a:xfrm>
          <a:prstGeom prst="rect">
            <a:avLst/>
          </a:prstGeom>
          <a:solidFill>
            <a:srgbClr val="2e67b1"/>
          </a:solidFill>
          <a:ln>
            <a:solidFill>
              <a:srgbClr val="2e67b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5000</TotalTime>
  <Application>LibreOffice/6.4.7.2$Linux_X86_64 LibreOffice_project/40$Build-2</Application>
  <Words>815</Words>
  <Paragraphs>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2011-12-10T01:15:11Z</dcterms:created>
  <dc:creator>Рамзес Хади</dc:creator>
  <dc:description/>
  <dc:language>ru-RU</dc:language>
  <cp:lastModifiedBy/>
  <dcterms:modified xsi:type="dcterms:W3CDTF">2023-06-29T13:55:58Z</dcterms:modified>
  <cp:revision>276</cp:revision>
  <dc:subject/>
  <dc:title>2011 Project Review 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